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2"/>
  </p:sldMasterIdLst>
  <p:notesMasterIdLst>
    <p:notesMasterId r:id="rId71"/>
  </p:notesMasterIdLst>
  <p:handoutMasterIdLst>
    <p:handoutMasterId r:id="rId72"/>
  </p:handoutMasterIdLst>
  <p:sldIdLst>
    <p:sldId id="274" r:id="rId3"/>
    <p:sldId id="276" r:id="rId4"/>
    <p:sldId id="408" r:id="rId5"/>
    <p:sldId id="409" r:id="rId6"/>
    <p:sldId id="410" r:id="rId7"/>
    <p:sldId id="411" r:id="rId8"/>
    <p:sldId id="412" r:id="rId9"/>
    <p:sldId id="413" r:id="rId10"/>
    <p:sldId id="414" r:id="rId11"/>
    <p:sldId id="415" r:id="rId12"/>
    <p:sldId id="416" r:id="rId13"/>
    <p:sldId id="417" r:id="rId14"/>
    <p:sldId id="418" r:id="rId15"/>
    <p:sldId id="454" r:id="rId16"/>
    <p:sldId id="420" r:id="rId17"/>
    <p:sldId id="422" r:id="rId18"/>
    <p:sldId id="423" r:id="rId19"/>
    <p:sldId id="424" r:id="rId20"/>
    <p:sldId id="425" r:id="rId21"/>
    <p:sldId id="426" r:id="rId22"/>
    <p:sldId id="427" r:id="rId23"/>
    <p:sldId id="428" r:id="rId24"/>
    <p:sldId id="453" r:id="rId25"/>
    <p:sldId id="430" r:id="rId26"/>
    <p:sldId id="431" r:id="rId27"/>
    <p:sldId id="457" r:id="rId28"/>
    <p:sldId id="435" r:id="rId29"/>
    <p:sldId id="438" r:id="rId30"/>
    <p:sldId id="440" r:id="rId31"/>
    <p:sldId id="442" r:id="rId32"/>
    <p:sldId id="443" r:id="rId33"/>
    <p:sldId id="445" r:id="rId34"/>
    <p:sldId id="446" r:id="rId35"/>
    <p:sldId id="447" r:id="rId36"/>
    <p:sldId id="458" r:id="rId37"/>
    <p:sldId id="459" r:id="rId38"/>
    <p:sldId id="460" r:id="rId39"/>
    <p:sldId id="461" r:id="rId40"/>
    <p:sldId id="462" r:id="rId41"/>
    <p:sldId id="463" r:id="rId42"/>
    <p:sldId id="464" r:id="rId43"/>
    <p:sldId id="465" r:id="rId44"/>
    <p:sldId id="466" r:id="rId45"/>
    <p:sldId id="467" r:id="rId46"/>
    <p:sldId id="468" r:id="rId47"/>
    <p:sldId id="469" r:id="rId48"/>
    <p:sldId id="470" r:id="rId49"/>
    <p:sldId id="471" r:id="rId50"/>
    <p:sldId id="472" r:id="rId51"/>
    <p:sldId id="473" r:id="rId52"/>
    <p:sldId id="474" r:id="rId53"/>
    <p:sldId id="475" r:id="rId54"/>
    <p:sldId id="476" r:id="rId55"/>
    <p:sldId id="477" r:id="rId56"/>
    <p:sldId id="478" r:id="rId57"/>
    <p:sldId id="479" r:id="rId58"/>
    <p:sldId id="480" r:id="rId59"/>
    <p:sldId id="481" r:id="rId60"/>
    <p:sldId id="482" r:id="rId61"/>
    <p:sldId id="483" r:id="rId62"/>
    <p:sldId id="484" r:id="rId63"/>
    <p:sldId id="485" r:id="rId64"/>
    <p:sldId id="486" r:id="rId65"/>
    <p:sldId id="487" r:id="rId66"/>
    <p:sldId id="490" r:id="rId67"/>
    <p:sldId id="488" r:id="rId68"/>
    <p:sldId id="489" r:id="rId69"/>
    <p:sldId id="405" r:id="rId7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148D4357-E11A-4DE5-81E4-49C6B73B5D81}">
          <p14:sldIdLst>
            <p14:sldId id="274"/>
            <p14:sldId id="276"/>
            <p14:sldId id="408"/>
          </p14:sldIdLst>
        </p14:section>
        <p14:section name="World Wide Web" id="{4C6CD7CE-4C5C-4256-BE95-6EC46516E444}">
          <p14:sldIdLst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</p14:sldIdLst>
        </p14:section>
        <p14:section name="Data Formats" id="{11A06554-AC75-4D74-8766-B8E386D18F78}">
          <p14:sldIdLst>
            <p14:sldId id="454"/>
            <p14:sldId id="420"/>
            <p14:sldId id="422"/>
            <p14:sldId id="423"/>
            <p14:sldId id="424"/>
            <p14:sldId id="425"/>
            <p14:sldId id="426"/>
          </p14:sldIdLst>
        </p14:section>
        <p14:section name="The HTTP Protocol" id="{AD65C377-FCE2-4FEA-AE1F-FFA59CEB8BFC}">
          <p14:sldIdLst>
            <p14:sldId id="427"/>
            <p14:sldId id="428"/>
            <p14:sldId id="453"/>
            <p14:sldId id="430"/>
            <p14:sldId id="431"/>
            <p14:sldId id="457"/>
            <p14:sldId id="435"/>
            <p14:sldId id="438"/>
            <p14:sldId id="440"/>
            <p14:sldId id="442"/>
            <p14:sldId id="443"/>
          </p14:sldIdLst>
        </p14:section>
        <p14:section name="AJAX" id="{8E075A05-6044-453E-AD21-B8F41D7A4BB6}">
          <p14:sldIdLst>
            <p14:sldId id="445"/>
            <p14:sldId id="446"/>
          </p14:sldIdLst>
        </p14:section>
        <p14:section name="Web Development Tools" id="{1888D697-2B49-43A6-BDC2-719250E583B8}">
          <p14:sldIdLst>
            <p14:sldId id="447"/>
            <p14:sldId id="458"/>
          </p14:sldIdLst>
        </p14:section>
        <p14:section name="Node.js Overview" id="{103A2185-DC81-4B0F-912C-77E8EFA77D64}">
          <p14:sldIdLst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</p14:sldIdLst>
        </p14:section>
        <p14:section name="Event Loop" id="{85AE24DC-3D60-4A58-897E-C67911F9867C}">
          <p14:sldIdLst>
            <p14:sldId id="467"/>
            <p14:sldId id="468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7"/>
            <p14:sldId id="478"/>
          </p14:sldIdLst>
        </p14:section>
        <p14:section name="Modules" id="{BB6144D2-6B9E-43BE-A26C-D73786D2D203}">
          <p14:sldIdLst>
            <p14:sldId id="479"/>
            <p14:sldId id="480"/>
            <p14:sldId id="481"/>
            <p14:sldId id="482"/>
            <p14:sldId id="483"/>
            <p14:sldId id="484"/>
          </p14:sldIdLst>
        </p14:section>
        <p14:section name="Node.js Web Server" id="{E87ACBCB-BA7C-482E-9C48-01AC26A2E8D8}">
          <p14:sldIdLst>
            <p14:sldId id="485"/>
            <p14:sldId id="486"/>
            <p14:sldId id="487"/>
          </p14:sldIdLst>
        </p14:section>
        <p14:section name="Conclusion" id="{10E03AB1-9AA8-4E86-9A64-D741901E50A2}">
          <p14:sldIdLst>
            <p14:sldId id="490"/>
            <p14:sldId id="488"/>
            <p14:sldId id="489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15" autoAdjust="0"/>
    <p:restoredTop sz="94095" autoAdjust="0"/>
  </p:normalViewPr>
  <p:slideViewPr>
    <p:cSldViewPr>
      <p:cViewPr varScale="1">
        <p:scale>
          <a:sx n="109" d="100"/>
          <a:sy n="109" d="100"/>
        </p:scale>
        <p:origin x="378" y="10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5/21/2018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5/21/2018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081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604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318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dirty="0"/>
              <a:t>*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dirty="0"/>
              <a:t>07/16/96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dirty="0"/>
              <a:t>(c) 2007 National Academy for Software Development - http://academy.devbg.org. All rights reserved. Unauthorized copying or re-distribution is strictly prohibited.*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ACF989F-2540-4A1F-95BB-19F8DB837FED}" type="slidenum">
              <a:rPr lang="en-US"/>
              <a:pPr/>
              <a:t>21</a:t>
            </a:fld>
            <a:r>
              <a:rPr lang="en-US" dirty="0"/>
              <a:t>##</a:t>
            </a:r>
          </a:p>
        </p:txBody>
      </p:sp>
      <p:sp>
        <p:nvSpPr>
          <p:cNvPr id="475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5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84745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433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8109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56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68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79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215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2706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© Software University Foundation – </a:t>
            </a:r>
            <a:r>
              <a:rPr lang="en-US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>
              <a:solidFill>
                <a:prstClr val="black"/>
              </a:solidFill>
            </a:endParaRPr>
          </a:p>
          <a:p>
            <a:r>
              <a:rPr lang="en-US">
                <a:solidFill>
                  <a:prstClr val="black"/>
                </a:solidFill>
              </a:rPr>
              <a:t>This work is licensed under the </a:t>
            </a:r>
            <a:r>
              <a:rPr lang="en-US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noProof="1">
                <a:solidFill>
                  <a:prstClr val="black"/>
                </a:solidFill>
              </a:rPr>
              <a:t> </a:t>
            </a:r>
            <a:r>
              <a:rPr lang="en-US">
                <a:solidFill>
                  <a:prstClr val="black"/>
                </a:solidFill>
              </a:rPr>
              <a:t>license.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702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259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558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85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SoftwareUniversity" TargetMode="External"/><Relationship Id="rId13" Type="http://schemas.openxmlformats.org/officeDocument/2006/relationships/image" Target="../media/image6.png"/><Relationship Id="rId3" Type="http://schemas.openxmlformats.org/officeDocument/2006/relationships/hyperlink" Target="http://softuni.bg/" TargetMode="External"/><Relationship Id="rId7" Type="http://schemas.openxmlformats.org/officeDocument/2006/relationships/hyperlink" Target="http://judge.softuni.bg/" TargetMode="External"/><Relationship Id="rId12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forum.softuni.bg/" TargetMode="External"/><Relationship Id="rId11" Type="http://schemas.openxmlformats.org/officeDocument/2006/relationships/hyperlink" Target="http://www.introprogramming.info/" TargetMode="External"/><Relationship Id="rId5" Type="http://schemas.openxmlformats.org/officeDocument/2006/relationships/hyperlink" Target="http://www.nakov.com/" TargetMode="External"/><Relationship Id="rId10" Type="http://schemas.openxmlformats.org/officeDocument/2006/relationships/hyperlink" Target="http://www.youtube.com/SoftwareUniversity" TargetMode="External"/><Relationship Id="rId4" Type="http://schemas.openxmlformats.org/officeDocument/2006/relationships/hyperlink" Target="http://softuni.org/" TargetMode="External"/><Relationship Id="rId9" Type="http://schemas.openxmlformats.org/officeDocument/2006/relationships/hyperlink" Target="https://twitter.com/softunibg" TargetMode="Externa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4199307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963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9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7657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2" name="TextBox 1">
            <a:hlinkClick r:id="rId3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4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1" name="TextBox 50">
            <a:hlinkClick r:id="rId5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2" name="TextBox 51">
            <a:hlinkClick r:id="rId6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3" name="TextBox 52">
            <a:hlinkClick r:id="rId7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4" name="TextBox 53">
            <a:hlinkClick r:id="rId8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6" name="TextBox 55">
            <a:hlinkClick r:id="rId9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7" name="TextBox 56">
            <a:hlinkClick r:id="rId10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58" name="TextBox 57">
            <a:hlinkClick r:id="rId11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marL="0" lvl="0" indent="0" algn="ctr" ea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</a:pPr>
            <a:r>
              <a:rPr lang="en-US" sz="6600" b="1" kern="1200" noProof="0" dirty="0">
                <a:solidFill>
                  <a:srgbClr val="F3BE60"/>
                </a:solidFill>
                <a:latin typeface="+mj-lt"/>
                <a:ea typeface="+mj-ea"/>
                <a:cs typeface="+mj-cs"/>
              </a:rPr>
              <a:t>Questions?</a:t>
            </a:r>
            <a:endParaRPr lang="en-US" sz="6600" b="1" spc="150" dirty="0">
              <a:ln w="11430"/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  <a:latin typeface="+mn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51476-2B36-4F63-93E5-C28847B41FA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2F6090-8C0A-4DE2-B61B-6248FD7761C3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504277" y="2018007"/>
            <a:ext cx="2849278" cy="330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7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1216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5/21/2018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8890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184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devtools" TargetMode="External"/><Relationship Id="rId7" Type="http://schemas.openxmlformats.org/officeDocument/2006/relationships/hyperlink" Target="https://www.getpostman.com/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addons.mozilla.org/bg/firefox/addon/firebug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nodejs.org/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hyperlink" Target="https://marketplace.visualstudio.com/items?itemName=dbaeumer.vscode-eslint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marketplace.visualstudio.com/items?itemName=dbaeumer.jshint" TargetMode="External"/><Relationship Id="rId10" Type="http://schemas.openxmlformats.org/officeDocument/2006/relationships/image" Target="../media/image44.png"/><Relationship Id="rId4" Type="http://schemas.openxmlformats.org/officeDocument/2006/relationships/hyperlink" Target="https://code.visualstudio.com/docs/runtimes/nodejs" TargetMode="External"/><Relationship Id="rId9" Type="http://schemas.openxmlformats.org/officeDocument/2006/relationships/hyperlink" Target="https://marketplace.visualstudio.com/items?itemName=chenxsan.vscode-standardjs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js.org/api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://www.indeavr.com/" TargetMode="External"/><Relationship Id="rId18" Type="http://schemas.openxmlformats.org/officeDocument/2006/relationships/hyperlink" Target="https://www.liebherr.com/en/deu/start/start-page.html" TargetMode="External"/><Relationship Id="rId26" Type="http://schemas.openxmlformats.org/officeDocument/2006/relationships/hyperlink" Target="https://softuni.bg/courses/" TargetMode="External"/><Relationship Id="rId3" Type="http://schemas.openxmlformats.org/officeDocument/2006/relationships/hyperlink" Target="http://www.infragistics.com/" TargetMode="External"/><Relationship Id="rId21" Type="http://schemas.openxmlformats.org/officeDocument/2006/relationships/image" Target="../media/image57.png"/><Relationship Id="rId7" Type="http://schemas.openxmlformats.org/officeDocument/2006/relationships/hyperlink" Target="https://www.superhosting.bg/" TargetMode="External"/><Relationship Id="rId12" Type="http://schemas.openxmlformats.org/officeDocument/2006/relationships/image" Target="../media/image52.png"/><Relationship Id="rId17" Type="http://schemas.openxmlformats.org/officeDocument/2006/relationships/image" Target="../media/image55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4.png"/><Relationship Id="rId20" Type="http://schemas.openxmlformats.org/officeDocument/2006/relationships/hyperlink" Target="http://www.telenor.bg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hyperlink" Target="http://xs-software.com/" TargetMode="External"/><Relationship Id="rId24" Type="http://schemas.openxmlformats.org/officeDocument/2006/relationships/hyperlink" Target="http://smartit.bg/" TargetMode="External"/><Relationship Id="rId5" Type="http://schemas.openxmlformats.org/officeDocument/2006/relationships/hyperlink" Target="http://www.softwaregroup-bg.com/" TargetMode="External"/><Relationship Id="rId15" Type="http://schemas.openxmlformats.org/officeDocument/2006/relationships/hyperlink" Target="https://aeternity.com/" TargetMode="External"/><Relationship Id="rId23" Type="http://schemas.openxmlformats.org/officeDocument/2006/relationships/image" Target="../media/image58.png"/><Relationship Id="rId10" Type="http://schemas.openxmlformats.org/officeDocument/2006/relationships/image" Target="../media/image51.png"/><Relationship Id="rId19" Type="http://schemas.openxmlformats.org/officeDocument/2006/relationships/image" Target="../media/image56.jpeg"/><Relationship Id="rId4" Type="http://schemas.openxmlformats.org/officeDocument/2006/relationships/image" Target="../media/image48.png"/><Relationship Id="rId9" Type="http://schemas.openxmlformats.org/officeDocument/2006/relationships/hyperlink" Target="https://netpeak.net/" TargetMode="External"/><Relationship Id="rId14" Type="http://schemas.openxmlformats.org/officeDocument/2006/relationships/image" Target="../media/image53.png"/><Relationship Id="rId22" Type="http://schemas.openxmlformats.org/officeDocument/2006/relationships/hyperlink" Target="https://www.sbtech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Web Technologies Basics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/>
          </a:bodyPr>
          <a:lstStyle/>
          <a:p>
            <a:r>
              <a:rPr lang="en-US" dirty="0"/>
              <a:t>HTTP, Servers, Clients</a:t>
            </a:r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18" y="3806198"/>
            <a:ext cx="1982402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Express.js </a:t>
            </a:r>
            <a:b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</a:b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59309" y="3536755"/>
            <a:ext cx="4517154" cy="2545286"/>
          </a:xfrm>
          <a:prstGeom prst="roundRect">
            <a:avLst/>
          </a:prstGeom>
          <a:effectLst>
            <a:softEdge rad="127000"/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25661">
            <a:off x="6577112" y="4949709"/>
            <a:ext cx="1151113" cy="11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/>
          <p:cNvSpPr/>
          <p:nvPr/>
        </p:nvSpPr>
        <p:spPr>
          <a:xfrm>
            <a:off x="962021" y="1205161"/>
            <a:ext cx="799896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Rectangle: Rounded Corners 19"/>
          <p:cNvSpPr/>
          <p:nvPr/>
        </p:nvSpPr>
        <p:spPr>
          <a:xfrm>
            <a:off x="2217459" y="1213444"/>
            <a:ext cx="1719537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4087294" y="1213444"/>
            <a:ext cx="667008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Rectangle: Rounded Corners 21"/>
          <p:cNvSpPr/>
          <p:nvPr/>
        </p:nvSpPr>
        <p:spPr>
          <a:xfrm>
            <a:off x="4920990" y="1213444"/>
            <a:ext cx="2368805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: Rounded Corners 22"/>
          <p:cNvSpPr/>
          <p:nvPr/>
        </p:nvSpPr>
        <p:spPr>
          <a:xfrm>
            <a:off x="7456483" y="1213444"/>
            <a:ext cx="2160791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9818683" y="1213444"/>
            <a:ext cx="1430082" cy="468382"/>
          </a:xfrm>
          <a:prstGeom prst="roundRect">
            <a:avLst/>
          </a:prstGeom>
          <a:solidFill>
            <a:srgbClr val="643F07">
              <a:alpha val="95000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endParaRPr lang="bg-BG" sz="2800" b="1"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10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700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2510971"/>
            <a:ext cx="11804822" cy="4210505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3000" dirty="0"/>
              <a:t>URL is a formatted string, consisting of:</a:t>
            </a:r>
          </a:p>
          <a:p>
            <a:pPr lvl="1"/>
            <a:r>
              <a:rPr lang="en-US" sz="2800" dirty="0"/>
              <a:t>Protocol for communicating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ftp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https</a:t>
            </a:r>
            <a:r>
              <a:rPr lang="en-US" sz="2800" dirty="0"/>
              <a:t>...) – HTTP in most cases</a:t>
            </a:r>
          </a:p>
          <a:p>
            <a:pPr lvl="1"/>
            <a:r>
              <a:rPr lang="en-US" sz="2800" dirty="0"/>
              <a:t>Host or IP address (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www.softuni.bg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gmail.com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127.0.0.1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web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Port (the default port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80</a:t>
            </a:r>
            <a:r>
              <a:rPr lang="en-US" sz="2800" dirty="0"/>
              <a:t>) – a number in range [0…65535]</a:t>
            </a:r>
          </a:p>
          <a:p>
            <a:pPr lvl="1"/>
            <a:r>
              <a:rPr lang="en-US" sz="2800" dirty="0"/>
              <a:t>Path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/forum</a:t>
            </a:r>
            <a:r>
              <a:rPr lang="en-US" sz="2800" dirty="0"/>
              <a:t>,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/path/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index.php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Query string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?</a:t>
            </a:r>
            <a:r>
              <a:rPr lang="en-US" sz="2800" b="1" noProof="1">
                <a:solidFill>
                  <a:schemeClr val="tx2">
                    <a:lumMod val="75000"/>
                  </a:schemeClr>
                </a:solidFill>
                <a:latin typeface="Consolas" pitchFamily="49" charset="0"/>
                <a:cs typeface="Consolas" pitchFamily="49" charset="0"/>
              </a:rPr>
              <a:t>id=27&amp;lang=en</a:t>
            </a:r>
            <a:r>
              <a:rPr lang="en-US" sz="2800" dirty="0"/>
              <a:t>)</a:t>
            </a:r>
          </a:p>
          <a:p>
            <a:pPr lvl="1"/>
            <a:r>
              <a:rPr lang="en-US" sz="2800" dirty="0"/>
              <a:t>Fragment (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#lectures</a:t>
            </a:r>
            <a:r>
              <a:rPr lang="en-US" sz="2800" dirty="0"/>
              <a:t>) – used on the client to navigate to some section</a:t>
            </a:r>
          </a:p>
        </p:txBody>
      </p:sp>
      <p:sp>
        <p:nvSpPr>
          <p:cNvPr id="47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>
                <a:solidFill>
                  <a:schemeClr val="tx2">
                    <a:lumMod val="75000"/>
                  </a:schemeClr>
                </a:solidFill>
              </a:rPr>
              <a:t>Uniform Resource Locator</a:t>
            </a:r>
            <a:r>
              <a:rPr lang="en-US" sz="3600"/>
              <a:t> (URL)</a:t>
            </a:r>
            <a:endParaRPr lang="en-US" sz="3600" dirty="0"/>
          </a:p>
        </p:txBody>
      </p:sp>
      <p:sp>
        <p:nvSpPr>
          <p:cNvPr id="470020" name="Rectangle 4"/>
          <p:cNvSpPr>
            <a:spLocks noChangeArrowheads="1"/>
          </p:cNvSpPr>
          <p:nvPr/>
        </p:nvSpPr>
        <p:spPr bwMode="auto">
          <a:xfrm>
            <a:off x="962021" y="1216803"/>
            <a:ext cx="10366376" cy="46166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</a:pPr>
            <a:r>
              <a:rPr lang="en-US" b="1" noProof="1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http://mysite.com:8080/demo/index.php?id=27&amp;lang=en#lectures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836612" y="1688004"/>
            <a:ext cx="1129752" cy="704974"/>
            <a:chOff x="836612" y="1688004"/>
            <a:chExt cx="1129752" cy="704974"/>
          </a:xfrm>
        </p:grpSpPr>
        <p:sp>
          <p:nvSpPr>
            <p:cNvPr id="3" name="Right Brace 2"/>
            <p:cNvSpPr/>
            <p:nvPr/>
          </p:nvSpPr>
          <p:spPr>
            <a:xfrm rot="5400000">
              <a:off x="1287357" y="1442044"/>
              <a:ext cx="228600" cy="72051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836612" y="1992868"/>
              <a:ext cx="11297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Protocol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260597" y="1688004"/>
            <a:ext cx="1676400" cy="699801"/>
            <a:chOff x="2260597" y="1688004"/>
            <a:chExt cx="1676400" cy="699801"/>
          </a:xfrm>
        </p:grpSpPr>
        <p:sp>
          <p:nvSpPr>
            <p:cNvPr id="9" name="Right Brace 8"/>
            <p:cNvSpPr/>
            <p:nvPr/>
          </p:nvSpPr>
          <p:spPr>
            <a:xfrm rot="5400000">
              <a:off x="2984497" y="964104"/>
              <a:ext cx="228600" cy="1676400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704649" y="1987695"/>
              <a:ext cx="807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Host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098923" y="1688004"/>
            <a:ext cx="667008" cy="699800"/>
            <a:chOff x="4098923" y="1688004"/>
            <a:chExt cx="667008" cy="699800"/>
          </a:xfrm>
        </p:grpSpPr>
        <p:sp>
          <p:nvSpPr>
            <p:cNvPr id="11" name="Right Brace 10"/>
            <p:cNvSpPr/>
            <p:nvPr/>
          </p:nvSpPr>
          <p:spPr>
            <a:xfrm rot="5400000">
              <a:off x="4314694" y="1476996"/>
              <a:ext cx="228600" cy="650616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9892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Port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913307" y="1688005"/>
            <a:ext cx="2376489" cy="699799"/>
            <a:chOff x="4913307" y="1688005"/>
            <a:chExt cx="2376489" cy="699799"/>
          </a:xfrm>
        </p:grpSpPr>
        <p:sp>
          <p:nvSpPr>
            <p:cNvPr id="13" name="Right Brace 12"/>
            <p:cNvSpPr/>
            <p:nvPr/>
          </p:nvSpPr>
          <p:spPr>
            <a:xfrm rot="5400000">
              <a:off x="5987251" y="614061"/>
              <a:ext cx="228601" cy="2376489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775063" y="1987694"/>
              <a:ext cx="6670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Path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442195" y="1688005"/>
            <a:ext cx="2209801" cy="1007575"/>
            <a:chOff x="7442195" y="1688005"/>
            <a:chExt cx="2209801" cy="1007575"/>
          </a:xfrm>
        </p:grpSpPr>
        <p:sp>
          <p:nvSpPr>
            <p:cNvPr id="15" name="Right Brace 14"/>
            <p:cNvSpPr/>
            <p:nvPr/>
          </p:nvSpPr>
          <p:spPr>
            <a:xfrm rot="5400000">
              <a:off x="8432794" y="697406"/>
              <a:ext cx="228603" cy="22098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23197" y="1987694"/>
              <a:ext cx="14386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Query String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9719642" y="1688003"/>
            <a:ext cx="1529124" cy="693824"/>
            <a:chOff x="9719642" y="1688003"/>
            <a:chExt cx="1529124" cy="693824"/>
          </a:xfrm>
        </p:grpSpPr>
        <p:sp>
          <p:nvSpPr>
            <p:cNvPr id="17" name="Right Brace 16"/>
            <p:cNvSpPr/>
            <p:nvPr/>
          </p:nvSpPr>
          <p:spPr>
            <a:xfrm rot="5400000">
              <a:off x="10375895" y="1116503"/>
              <a:ext cx="228601" cy="1371601"/>
            </a:xfrm>
            <a:prstGeom prst="rightBrac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prstClr val="white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719642" y="1981717"/>
              <a:ext cx="1529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prstClr val="white"/>
                  </a:solidFill>
                </a:rPr>
                <a:t>Fragment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800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0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0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70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0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70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70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animBg="1"/>
      <p:bldP spid="19" grpId="1" uiExpand="1" animBg="1"/>
      <p:bldP spid="20" grpId="0" uiExpand="1" animBg="1"/>
      <p:bldP spid="20" grpId="1" uiExpand="1" animBg="1"/>
      <p:bldP spid="21" grpId="0" uiExpand="1" animBg="1"/>
      <p:bldP spid="21" grpId="1" uiExpand="1" animBg="1"/>
      <p:bldP spid="22" grpId="0" uiExpand="1" animBg="1"/>
      <p:bldP spid="22" grpId="1" uiExpand="1" animBg="1"/>
      <p:bldP spid="23" grpId="0" uiExpand="1" animBg="1"/>
      <p:bldP spid="23" grpId="1" animBg="1"/>
      <p:bldP spid="24" grpId="0" animBg="1"/>
      <p:bldP spid="47001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URLs are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according RFC 1738: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All other characters are </a:t>
            </a:r>
            <a:r>
              <a:rPr lang="en-US" dirty="0">
                <a:solidFill>
                  <a:schemeClr val="accent1"/>
                </a:solidFill>
              </a:rPr>
              <a:t>escaped</a:t>
            </a:r>
            <a:r>
              <a:rPr lang="en-US" dirty="0"/>
              <a:t> with the formula: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has decimal code 32, in </a:t>
            </a:r>
            <a:r>
              <a:rPr lang="en-US" dirty="0">
                <a:solidFill>
                  <a:schemeClr val="accent1"/>
                </a:solidFill>
              </a:rPr>
              <a:t>hex</a:t>
            </a:r>
            <a:r>
              <a:rPr lang="en-US" dirty="0"/>
              <a:t> – 20, so space in URL becomes </a:t>
            </a:r>
            <a:r>
              <a:rPr lang="en-US" dirty="0">
                <a:solidFill>
                  <a:schemeClr val="accent1"/>
                </a:solidFill>
              </a:rPr>
              <a:t>%20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Space</a:t>
            </a:r>
            <a:r>
              <a:rPr lang="en-US" dirty="0"/>
              <a:t> can also be </a:t>
            </a:r>
            <a:r>
              <a:rPr lang="en-US" dirty="0">
                <a:solidFill>
                  <a:schemeClr val="accent1"/>
                </a:solidFill>
              </a:rPr>
              <a:t>encoded</a:t>
            </a:r>
            <a:r>
              <a:rPr lang="en-US" dirty="0"/>
              <a:t> as "</a:t>
            </a:r>
            <a:r>
              <a:rPr lang="en-US" dirty="0">
                <a:solidFill>
                  <a:schemeClr val="accent1"/>
                </a:solidFill>
              </a:rPr>
              <a:t>+</a:t>
            </a:r>
            <a:r>
              <a:rPr lang="en-US" dirty="0"/>
              <a:t>"</a:t>
            </a:r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Encoding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08012" y="1981200"/>
            <a:ext cx="9599611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“... Only alphanumeric [0-9a-zA-Z], the special characters $-_.+!*'() and reserved characters used for their reserved purposes may be used unencoded within an URL.”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1" y="3942212"/>
            <a:ext cx="9599611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%[character hex code in ISO-Latin character set]</a:t>
            </a:r>
          </a:p>
        </p:txBody>
      </p:sp>
    </p:spTree>
    <p:extLst>
      <p:ext uri="{BB962C8B-B14F-4D97-AF65-F5344CB8AC3E}">
        <p14:creationId xmlns:p14="http://schemas.microsoft.com/office/powerpoint/2010/main" val="1521234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93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35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2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3800"/>
              </a:spcBef>
            </a:pPr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</a:rPr>
              <a:t>valid</a:t>
            </a:r>
            <a:r>
              <a:rPr lang="en-US" dirty="0"/>
              <a:t> URLs:</a:t>
            </a:r>
          </a:p>
          <a:p>
            <a:pPr>
              <a:spcBef>
                <a:spcPts val="14400"/>
              </a:spcBef>
            </a:pPr>
            <a:r>
              <a:rPr lang="en-US" dirty="0"/>
              <a:t>Some </a:t>
            </a:r>
            <a:r>
              <a:rPr lang="en-US" dirty="0">
                <a:solidFill>
                  <a:schemeClr val="accent1"/>
                </a:solidFill>
              </a:rPr>
              <a:t>invalid</a:t>
            </a:r>
            <a:r>
              <a:rPr lang="en-US" dirty="0"/>
              <a:t> URLs: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URL – Examples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08012" y="1832499"/>
            <a:ext cx="9448800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http://www.google.bg/search?sourceid=navclient&amp;ie=UTF-8&amp;rlz=1T4GGLL_enBG369BG369&amp;q=http+get+vs+post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8012" y="2785818"/>
            <a:ext cx="9448798" cy="7355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http://bg.wikipedia.org:80/wiki/%D0%A2%D0%B5%D0%BB%D0%B5%D1%80%D0%B8%D0%B3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08012" y="4296340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?&amp;q=C# .NET 4.0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608012" y="5510528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?&amp;q=</a:t>
            </a:r>
            <a:r>
              <a:rPr lang="bg-BG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бира</a:t>
            </a:r>
            <a:endParaRPr lang="en-US" sz="2200" b="1" noProof="1"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596264" y="4903434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?q=C%23+.NET+4.0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608012" y="6117621"/>
            <a:ext cx="9448798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http://www.google.bg/search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?q=%D0%B1%D0%B8%D1%80%D0%B0</a:t>
            </a:r>
          </a:p>
        </p:txBody>
      </p:sp>
    </p:spTree>
    <p:extLst>
      <p:ext uri="{BB962C8B-B14F-4D97-AF65-F5344CB8AC3E}">
        <p14:creationId xmlns:p14="http://schemas.microsoft.com/office/powerpoint/2010/main" val="3816872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accent1"/>
                </a:solidFill>
              </a:rPr>
              <a:t>physical</a:t>
            </a:r>
            <a:r>
              <a:rPr lang="en-US" dirty="0"/>
              <a:t> servers </a:t>
            </a:r>
            <a:r>
              <a:rPr lang="en-US" dirty="0">
                <a:solidFill>
                  <a:schemeClr val="accent1"/>
                </a:solidFill>
              </a:rPr>
              <a:t>have</a:t>
            </a:r>
            <a:r>
              <a:rPr lang="en-US" dirty="0"/>
              <a:t> hardware</a:t>
            </a:r>
          </a:p>
          <a:p>
            <a:r>
              <a:rPr lang="en-US" dirty="0"/>
              <a:t>Web servers are </a:t>
            </a:r>
            <a:r>
              <a:rPr lang="en-US" dirty="0">
                <a:solidFill>
                  <a:schemeClr val="accent1"/>
                </a:solidFill>
              </a:rPr>
              <a:t>software products </a:t>
            </a:r>
            <a:r>
              <a:rPr lang="en-US" dirty="0"/>
              <a:t>that use the </a:t>
            </a:r>
            <a:r>
              <a:rPr lang="en-US" dirty="0">
                <a:solidFill>
                  <a:schemeClr val="accent1"/>
                </a:solidFill>
              </a:rPr>
              <a:t>operating  system </a:t>
            </a:r>
            <a:r>
              <a:rPr lang="en-US" dirty="0"/>
              <a:t>to handle web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serve</a:t>
            </a:r>
            <a:r>
              <a:rPr lang="en-US" dirty="0"/>
              <a:t> Web content</a:t>
            </a:r>
          </a:p>
          <a:p>
            <a:r>
              <a:rPr lang="en-US" dirty="0"/>
              <a:t>These requests are </a:t>
            </a:r>
            <a:r>
              <a:rPr lang="en-US" dirty="0">
                <a:solidFill>
                  <a:schemeClr val="accent1"/>
                </a:solidFill>
              </a:rPr>
              <a:t>redirected</a:t>
            </a:r>
            <a:r>
              <a:rPr lang="en-US" dirty="0"/>
              <a:t> to other software products (Node.js, ASP.NET, PHP, etc.), </a:t>
            </a:r>
            <a:r>
              <a:rPr lang="en-US" dirty="0">
                <a:solidFill>
                  <a:schemeClr val="accent1"/>
                </a:solidFill>
              </a:rPr>
              <a:t>depending</a:t>
            </a:r>
            <a:r>
              <a:rPr lang="en-US" dirty="0"/>
              <a:t> on the web server settings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Web Servers Do?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8757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8287" y="4191000"/>
            <a:ext cx="7924800" cy="820600"/>
          </a:xfrm>
        </p:spPr>
        <p:txBody>
          <a:bodyPr/>
          <a:lstStyle/>
          <a:p>
            <a:r>
              <a:rPr lang="en-US" dirty="0"/>
              <a:t>HTML, XML, JSON, RSS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2055812" y="5105400"/>
            <a:ext cx="7924800" cy="1365365"/>
          </a:xfrm>
        </p:spPr>
        <p:txBody>
          <a:bodyPr/>
          <a:lstStyle/>
          <a:p>
            <a:r>
              <a:rPr lang="en-US" dirty="0"/>
              <a:t>Comparing the Common Web Data Formats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1304246"/>
            <a:ext cx="1905000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2305">
            <a:off x="7409030" y="1848019"/>
            <a:ext cx="1410833" cy="14108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3477">
            <a:off x="2280385" y="1719914"/>
            <a:ext cx="1667041" cy="166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11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710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/>
              <a:t>Notation for </a:t>
            </a:r>
            <a:r>
              <a:rPr lang="en-US" dirty="0">
                <a:solidFill>
                  <a:schemeClr val="accent1"/>
                </a:solidFill>
              </a:rPr>
              <a:t>describing</a:t>
            </a:r>
            <a:r>
              <a:rPr lang="en-US" dirty="0"/>
              <a:t> formatted </a:t>
            </a:r>
            <a:r>
              <a:rPr lang="en-US" dirty="0">
                <a:solidFill>
                  <a:schemeClr val="accent1"/>
                </a:solidFill>
              </a:rPr>
              <a:t>text</a:t>
            </a:r>
            <a:r>
              <a:rPr lang="en-US" dirty="0"/>
              <a:t> with images and hyperlinks</a:t>
            </a:r>
          </a:p>
          <a:p>
            <a:pPr lvl="1"/>
            <a:r>
              <a:rPr lang="en-US" dirty="0"/>
              <a:t>Interpreted and </a:t>
            </a:r>
            <a:r>
              <a:rPr lang="en-US" dirty="0">
                <a:solidFill>
                  <a:schemeClr val="accent1"/>
                </a:solidFill>
              </a:rPr>
              <a:t>displayed</a:t>
            </a:r>
            <a:r>
              <a:rPr lang="en-US" dirty="0"/>
              <a:t> by the Web browsers</a:t>
            </a:r>
          </a:p>
          <a:p>
            <a:r>
              <a:rPr lang="en-US" dirty="0"/>
              <a:t>A Web (HTML) page </a:t>
            </a:r>
            <a:r>
              <a:rPr lang="en-US" dirty="0">
                <a:solidFill>
                  <a:schemeClr val="accent1"/>
                </a:solidFill>
              </a:rPr>
              <a:t>consists</a:t>
            </a:r>
            <a:r>
              <a:rPr lang="en-US" dirty="0"/>
              <a:t> of:</a:t>
            </a:r>
          </a:p>
          <a:p>
            <a:pPr lvl="1"/>
            <a:r>
              <a:rPr lang="en-US" dirty="0"/>
              <a:t>HTML file</a:t>
            </a:r>
          </a:p>
          <a:p>
            <a:pPr lvl="1"/>
            <a:r>
              <a:rPr lang="en-US" dirty="0"/>
              <a:t>CSS stylesheet file (optional)</a:t>
            </a:r>
          </a:p>
          <a:p>
            <a:pPr lvl="1"/>
            <a:r>
              <a:rPr lang="en-US" dirty="0"/>
              <a:t>A bunch of images (optional)</a:t>
            </a:r>
          </a:p>
          <a:p>
            <a:pPr lvl="1"/>
            <a:r>
              <a:rPr lang="en-US" dirty="0"/>
              <a:t>Other resources (optional)</a:t>
            </a:r>
          </a:p>
        </p:txBody>
      </p:sp>
      <p:sp>
        <p:nvSpPr>
          <p:cNvPr id="47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02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1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1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72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HTML – Example</a:t>
            </a:r>
            <a:endParaRPr lang="bg-BG" dirty="0"/>
          </a:p>
        </p:txBody>
      </p:sp>
      <p:sp>
        <p:nvSpPr>
          <p:cNvPr id="472067" name="Rectangle 3"/>
          <p:cNvSpPr>
            <a:spLocks noChangeArrowheads="1"/>
          </p:cNvSpPr>
          <p:nvPr/>
        </p:nvSpPr>
        <p:spPr bwMode="auto">
          <a:xfrm>
            <a:off x="311135" y="1295400"/>
            <a:ext cx="11469688" cy="4968877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&lt;head&gt;&lt;title&gt;HTML Example&lt;/title&gt;&lt;/head&gt;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&lt;h1&gt;Heading 1&lt;/h1&gt;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&lt;h2&gt;Sub heading 2&lt;/h2&gt;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&lt;h3&gt;Sub heading 3&lt;/h3&gt;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first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&lt;p&gt;This is my second paragraph&lt;/p&gt;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&lt;div align="center"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style="background:skyblue"&gt;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This is a div&lt;/div&gt;	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&lt;/body&gt;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64636175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XML stands for E</a:t>
            </a:r>
            <a:r>
              <a:rPr lang="en-US" dirty="0">
                <a:solidFill>
                  <a:schemeClr val="accent1"/>
                </a:solidFill>
              </a:rPr>
              <a:t>x</a:t>
            </a:r>
            <a:r>
              <a:rPr lang="en-US" dirty="0"/>
              <a:t>tensible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Text-based</a:t>
            </a:r>
            <a:r>
              <a:rPr lang="en-US" dirty="0"/>
              <a:t> format</a:t>
            </a:r>
          </a:p>
          <a:p>
            <a:pPr lvl="1"/>
            <a:r>
              <a:rPr lang="en-US" dirty="0"/>
              <a:t>Provide </a:t>
            </a:r>
            <a:r>
              <a:rPr lang="en-US" dirty="0">
                <a:solidFill>
                  <a:schemeClr val="accent1"/>
                </a:solidFill>
              </a:rPr>
              <a:t>data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meta-data</a:t>
            </a:r>
            <a:r>
              <a:rPr lang="en-US" dirty="0"/>
              <a:t> in the same time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XML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98090" y="3429000"/>
            <a:ext cx="10992644" cy="2913811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version="1.0"?&gt;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&lt;library&gt;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&lt;book&gt;&lt;title&gt;HTML 5&lt;/title&gt;&lt;author&gt;Bay Ivan&lt;/author&gt;&lt;/book&gt;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&lt;book&gt;&lt;title&gt;WPF 4&lt;/title&gt;&lt;author&gt;Microsoft&lt;/author&gt;&lt;/book&gt;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&lt;book&gt;&lt;title&gt;WCF 4&lt;/title&gt;&lt;author&gt;Kaka Mara&lt;/author&gt;&lt;/book&gt;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&lt;book&gt;&lt;title&gt;UML 2.0&lt;/title&gt;&lt;author&gt;Bay Ali&lt;/author&gt;&lt;/book&gt;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&lt;/library&gt;</a:t>
            </a:r>
          </a:p>
        </p:txBody>
      </p:sp>
    </p:spTree>
    <p:extLst>
      <p:ext uri="{BB962C8B-B14F-4D97-AF65-F5344CB8AC3E}">
        <p14:creationId xmlns:p14="http://schemas.microsoft.com/office/powerpoint/2010/main" val="977571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 (</a:t>
            </a:r>
            <a:r>
              <a:rPr lang="en-US" dirty="0">
                <a:solidFill>
                  <a:schemeClr val="accent1"/>
                </a:solidFill>
              </a:rPr>
              <a:t>J</a:t>
            </a:r>
            <a:r>
              <a:rPr lang="en-US" dirty="0"/>
              <a:t>ava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cript </a:t>
            </a:r>
            <a:r>
              <a:rPr lang="en-US" dirty="0">
                <a:solidFill>
                  <a:schemeClr val="accent1"/>
                </a:solidFill>
              </a:rPr>
              <a:t>O</a:t>
            </a:r>
            <a:r>
              <a:rPr lang="en-US" dirty="0"/>
              <a:t>bject </a:t>
            </a:r>
            <a:r>
              <a:rPr lang="en-US" dirty="0">
                <a:solidFill>
                  <a:schemeClr val="accent1"/>
                </a:solidFill>
              </a:rPr>
              <a:t>N</a:t>
            </a:r>
            <a:r>
              <a:rPr lang="en-US" dirty="0"/>
              <a:t>otation)</a:t>
            </a:r>
          </a:p>
          <a:p>
            <a:pPr lvl="1"/>
            <a:r>
              <a:rPr lang="en-US" dirty="0"/>
              <a:t>Standard for </a:t>
            </a:r>
            <a:r>
              <a:rPr lang="en-US" dirty="0">
                <a:solidFill>
                  <a:schemeClr val="accent1"/>
                </a:solidFill>
              </a:rPr>
              <a:t>representing</a:t>
            </a:r>
            <a:r>
              <a:rPr lang="en-US" dirty="0"/>
              <a:t> simple data structures  and associative arrays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Lightweight</a:t>
            </a:r>
            <a:r>
              <a:rPr lang="en-US" dirty="0"/>
              <a:t> text-based open standard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JSON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114099" y="3936299"/>
            <a:ext cx="9960626" cy="252992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{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"firstName": "John",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"lastName": "Smith", 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"age": 25,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"address": { "streetAddress": "Stud. Grad 36 Sofia" }</a:t>
            </a:r>
          </a:p>
          <a:p>
            <a:pPr eaLnBrk="0" hangingPunct="0">
              <a:lnSpc>
                <a:spcPct val="110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70575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RSS (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eally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imple </a:t>
            </a:r>
            <a:r>
              <a:rPr lang="en-US" dirty="0">
                <a:solidFill>
                  <a:schemeClr val="accent1"/>
                </a:solidFill>
              </a:rPr>
              <a:t>S</a:t>
            </a:r>
            <a:r>
              <a:rPr lang="en-US" dirty="0"/>
              <a:t>yndication)</a:t>
            </a:r>
          </a:p>
          <a:p>
            <a:pPr lvl="1"/>
            <a:r>
              <a:rPr lang="en-US" dirty="0"/>
              <a:t>Family of </a:t>
            </a:r>
            <a:r>
              <a:rPr lang="en-US" dirty="0">
                <a:solidFill>
                  <a:schemeClr val="accent1"/>
                </a:solidFill>
              </a:rPr>
              <a:t>Web feed </a:t>
            </a:r>
            <a:r>
              <a:rPr lang="en-US" dirty="0"/>
              <a:t>formats for </a:t>
            </a:r>
            <a:r>
              <a:rPr lang="en-US" dirty="0">
                <a:solidFill>
                  <a:schemeClr val="accent1"/>
                </a:solidFill>
              </a:rPr>
              <a:t>publishing</a:t>
            </a:r>
            <a:r>
              <a:rPr lang="en-US" dirty="0"/>
              <a:t> frequently updated works</a:t>
            </a:r>
          </a:p>
          <a:p>
            <a:pPr lvl="2"/>
            <a:r>
              <a:rPr lang="en-US" dirty="0"/>
              <a:t>E.g. blog entries, news headlines, videos, etc.</a:t>
            </a:r>
          </a:p>
          <a:p>
            <a:pPr lvl="1"/>
            <a:r>
              <a:rPr lang="en-US" dirty="0"/>
              <a:t>Based on </a:t>
            </a:r>
            <a:r>
              <a:rPr lang="en-US" dirty="0">
                <a:solidFill>
                  <a:schemeClr val="accent1"/>
                </a:solidFill>
              </a:rPr>
              <a:t>XML</a:t>
            </a:r>
            <a:r>
              <a:rPr lang="en-US" dirty="0"/>
              <a:t>, with standardized XSD schema</a:t>
            </a:r>
          </a:p>
          <a:p>
            <a:r>
              <a:rPr lang="en-US" dirty="0"/>
              <a:t>RSS documents (feeds) are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 of items</a:t>
            </a:r>
          </a:p>
          <a:p>
            <a:pPr lvl="1"/>
            <a:r>
              <a:rPr lang="en-US" dirty="0"/>
              <a:t>Each containing title, author, publish date, summarized text, and metadata</a:t>
            </a:r>
          </a:p>
          <a:p>
            <a:r>
              <a:rPr lang="en-US" dirty="0"/>
              <a:t>Atom protocol aimed to enhance / replace RSS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r>
              <a:rPr lang="en-US" dirty="0"/>
              <a:t>WWW, URL and HTTP</a:t>
            </a:r>
          </a:p>
          <a:p>
            <a:r>
              <a:rPr lang="en-US" dirty="0"/>
              <a:t>AJAX and Developer Tools</a:t>
            </a:r>
          </a:p>
          <a:p>
            <a:r>
              <a:rPr lang="en-US" dirty="0"/>
              <a:t>Overview of Node.js</a:t>
            </a:r>
          </a:p>
          <a:p>
            <a:r>
              <a:rPr lang="en-US" dirty="0"/>
              <a:t>IDE setup</a:t>
            </a:r>
          </a:p>
          <a:p>
            <a:r>
              <a:rPr lang="en-US" dirty="0"/>
              <a:t>Node Event Loop</a:t>
            </a:r>
          </a:p>
          <a:p>
            <a:r>
              <a:rPr lang="en-US" dirty="0"/>
              <a:t>Modules</a:t>
            </a:r>
          </a:p>
          <a:p>
            <a:r>
              <a:rPr lang="en-US" dirty="0"/>
              <a:t>Basic Web Server</a:t>
            </a:r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7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4211" y="1354975"/>
            <a:ext cx="1845425" cy="184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Резултат с изображение за content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758" y="3583564"/>
            <a:ext cx="1906254" cy="199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4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4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RSS – Example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54747" y="1126737"/>
            <a:ext cx="11506200" cy="5314275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&lt;?xml version="1.0" encoding="utf-8" ?&gt;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&lt;rss version="2.0"&gt;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&lt;title&gt;W3Schools Home Page&lt;/title&gt;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&lt;link&gt;http://www.w3schools.com&lt;/link&gt;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&lt;description&gt;Free web building tutorials&lt;/description&gt;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&lt;title&gt;RSS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&lt;link&gt;http://www.w3schools.com/rss&lt;/link&gt;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RSS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&lt;title&gt;XML Tutorial&lt;/title&gt;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&lt;link&gt;http://www.w3schools.com/xml&lt;/link&gt;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  &lt;description&gt;New XML tutorial on W3Schools&lt;/description&gt;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  &lt;/item&gt;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&lt;/channel&gt;</a:t>
            </a:r>
          </a:p>
          <a:p>
            <a:pPr eaLnBrk="0" hangingPunct="0">
              <a:lnSpc>
                <a:spcPct val="10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1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sym typeface="Wingdings" pitchFamily="2" charset="2"/>
              </a:rPr>
              <a:t>&lt;/rss&gt;</a:t>
            </a:r>
          </a:p>
        </p:txBody>
      </p:sp>
    </p:spTree>
    <p:extLst>
      <p:ext uri="{BB962C8B-B14F-4D97-AF65-F5344CB8AC3E}">
        <p14:creationId xmlns:p14="http://schemas.microsoft.com/office/powerpoint/2010/main" val="3230752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HTTP Protocol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HTTP Works?</a:t>
            </a:r>
            <a:endParaRPr lang="bg-BG" dirty="0"/>
          </a:p>
        </p:txBody>
      </p:sp>
      <p:pic>
        <p:nvPicPr>
          <p:cNvPr id="4" name="Picture 2" descr="&amp;Rcy;&amp;iecy;&amp;zcy;&amp;ucy;&amp;lcy;&amp;tcy;&amp;acy;&amp;tcy; &amp;scy; &amp;icy;&amp;zcy;&amp;ocy;&amp;bcy;&amp;rcy;&amp;acy;&amp;zhcy;&amp;iecy;&amp;ncy;&amp;icy;&amp;iecy; &amp;zcy;&amp;acy; http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1212" y="1828800"/>
            <a:ext cx="5486400" cy="283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76638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7309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/>
              <a:t>Client-server protocol for </a:t>
            </a:r>
            <a:r>
              <a:rPr lang="en-US" dirty="0">
                <a:solidFill>
                  <a:schemeClr val="accent1"/>
                </a:solidFill>
              </a:rPr>
              <a:t>transferring</a:t>
            </a:r>
            <a:r>
              <a:rPr lang="en-US" dirty="0"/>
              <a:t> Web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(HTML files, images, styles, etc.)</a:t>
            </a:r>
          </a:p>
          <a:p>
            <a:r>
              <a:rPr lang="en-US" dirty="0"/>
              <a:t>Important properties of HTTP</a:t>
            </a:r>
          </a:p>
          <a:p>
            <a:pPr lvl="1"/>
            <a:r>
              <a:rPr lang="en-US" dirty="0"/>
              <a:t>Request-response model</a:t>
            </a:r>
          </a:p>
          <a:p>
            <a:pPr lvl="1"/>
            <a:r>
              <a:rPr lang="en-US" dirty="0"/>
              <a:t>Text-based format</a:t>
            </a:r>
          </a:p>
          <a:p>
            <a:pPr lvl="1"/>
            <a:r>
              <a:rPr lang="en-US" dirty="0"/>
              <a:t>Relies on a unique resource URLs</a:t>
            </a:r>
          </a:p>
          <a:p>
            <a:pPr lvl="1"/>
            <a:r>
              <a:rPr lang="en-US" dirty="0"/>
              <a:t>Provides resource metadata (e.g. encoding)</a:t>
            </a:r>
          </a:p>
          <a:p>
            <a:pPr lvl="1"/>
            <a:r>
              <a:rPr lang="en-US" dirty="0"/>
              <a:t>Stateless (cookies can overcome this)</a:t>
            </a:r>
          </a:p>
        </p:txBody>
      </p:sp>
      <p:sp>
        <p:nvSpPr>
          <p:cNvPr id="473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23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3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3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3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3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730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30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30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5141999" cy="5570355"/>
          </a:xfrm>
        </p:spPr>
        <p:txBody>
          <a:bodyPr/>
          <a:lstStyle/>
          <a:p>
            <a:r>
              <a:rPr lang="en-US" dirty="0"/>
              <a:t>Client program</a:t>
            </a:r>
          </a:p>
          <a:p>
            <a:pPr lvl="1"/>
            <a:r>
              <a:rPr lang="en-US" dirty="0"/>
              <a:t>Running on end host</a:t>
            </a:r>
          </a:p>
          <a:p>
            <a:pPr lvl="1"/>
            <a:r>
              <a:rPr lang="en-US" dirty="0"/>
              <a:t>E.g. Web browser</a:t>
            </a:r>
          </a:p>
          <a:p>
            <a:pPr lvl="1"/>
            <a:r>
              <a:rPr lang="en-US" dirty="0"/>
              <a:t>Requests a resource</a:t>
            </a:r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HTTP: Request-Response Protocol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641392" y="1151121"/>
            <a:ext cx="5141999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Server program</a:t>
            </a:r>
          </a:p>
          <a:p>
            <a:pPr lvl="1"/>
            <a:r>
              <a:rPr lang="en-US" dirty="0"/>
              <a:t>Running at the server</a:t>
            </a:r>
          </a:p>
          <a:p>
            <a:pPr lvl="1"/>
            <a:r>
              <a:rPr lang="en-US" dirty="0"/>
              <a:t>E.g. Web server</a:t>
            </a:r>
          </a:p>
          <a:p>
            <a:pPr lvl="1"/>
            <a:r>
              <a:rPr lang="en-US" dirty="0"/>
              <a:t>Provides resources</a:t>
            </a:r>
          </a:p>
        </p:txBody>
      </p:sp>
      <p:pic>
        <p:nvPicPr>
          <p:cNvPr id="6" name="Picture 5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60612" y="4059239"/>
            <a:ext cx="1868488" cy="1773237"/>
          </a:xfrm>
          <a:prstGeom prst="rect">
            <a:avLst/>
          </a:prstGeom>
          <a:noFill/>
        </p:spPr>
      </p:pic>
      <p:pic>
        <p:nvPicPr>
          <p:cNvPr id="7" name="Picture 6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39026" y="4191000"/>
            <a:ext cx="2497137" cy="1535112"/>
          </a:xfrm>
          <a:prstGeom prst="rect">
            <a:avLst/>
          </a:prstGeom>
          <a:noFill/>
        </p:spPr>
      </p:pic>
      <p:sp>
        <p:nvSpPr>
          <p:cNvPr id="8" name="Freeform 7"/>
          <p:cNvSpPr>
            <a:spLocks/>
          </p:cNvSpPr>
          <p:nvPr/>
        </p:nvSpPr>
        <p:spPr bwMode="auto">
          <a:xfrm>
            <a:off x="4311670" y="3810000"/>
            <a:ext cx="3314699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 flipH="1" flipV="1">
            <a:off x="4311668" y="5594350"/>
            <a:ext cx="3314701" cy="774700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790651" y="4168914"/>
            <a:ext cx="2300630" cy="70788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/index.html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noProof="1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4869485" y="5105401"/>
            <a:ext cx="2300630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HTTP/1.0 200 OK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"Welcome to our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000" b="1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Web site!"</a:t>
            </a:r>
          </a:p>
        </p:txBody>
      </p:sp>
    </p:spTree>
    <p:extLst>
      <p:ext uri="{BB962C8B-B14F-4D97-AF65-F5344CB8AC3E}">
        <p14:creationId xmlns:p14="http://schemas.microsoft.com/office/powerpoint/2010/main" val="1444211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request:</a:t>
            </a:r>
          </a:p>
          <a:p>
            <a:pPr>
              <a:spcBef>
                <a:spcPts val="12600"/>
              </a:spcBef>
            </a:pPr>
            <a:r>
              <a:rPr lang="en-US" dirty="0"/>
              <a:t>HTTP response</a:t>
            </a:r>
            <a:endParaRPr lang="bg-BG" dirty="0"/>
          </a:p>
        </p:txBody>
      </p:sp>
      <p:sp>
        <p:nvSpPr>
          <p:cNvPr id="47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Hyper Text Transfer Protocol</a:t>
            </a:r>
          </a:p>
        </p:txBody>
      </p:sp>
      <p:sp>
        <p:nvSpPr>
          <p:cNvPr id="477186" name="Rectangle 2"/>
          <p:cNvSpPr>
            <a:spLocks noChangeArrowheads="1"/>
          </p:cNvSpPr>
          <p:nvPr/>
        </p:nvSpPr>
        <p:spPr bwMode="auto">
          <a:xfrm>
            <a:off x="531812" y="1872390"/>
            <a:ext cx="9523413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/courses/about.aspx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www.softuni.com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User-Agent: Mozilla/5.0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</p:txBody>
      </p:sp>
      <p:sp>
        <p:nvSpPr>
          <p:cNvPr id="477188" name="Text Box 4"/>
          <p:cNvSpPr txBox="1">
            <a:spLocks noChangeArrowheads="1"/>
          </p:cNvSpPr>
          <p:nvPr/>
        </p:nvSpPr>
        <p:spPr bwMode="auto">
          <a:xfrm>
            <a:off x="531812" y="4093930"/>
            <a:ext cx="9523413" cy="246221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Date: Mon, 5 Jul 2010 13:09:03 GMT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Server: Microsoft-HTTPAPI/2.0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Last-Modified: </a:t>
            </a:r>
            <a:r>
              <a:rPr lang="sv-SE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Mon, 12 Jul 2010 15:33:23 GMT</a:t>
            </a: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Content-Length: 54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&lt;CRLF&gt;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&lt;html&gt;&lt;title&gt;Hello&lt;/title&gt;Welcome to our site&lt;/html&gt;</a:t>
            </a:r>
          </a:p>
        </p:txBody>
      </p:sp>
      <p:sp>
        <p:nvSpPr>
          <p:cNvPr id="11" name="AutoShape 7"/>
          <p:cNvSpPr>
            <a:spLocks noChangeArrowheads="1"/>
          </p:cNvSpPr>
          <p:nvPr/>
        </p:nvSpPr>
        <p:spPr bwMode="auto">
          <a:xfrm>
            <a:off x="4418012" y="2596396"/>
            <a:ext cx="3790212" cy="527804"/>
          </a:xfrm>
          <a:prstGeom prst="wedgeRoundRectCallout">
            <a:avLst>
              <a:gd name="adj1" fmla="val -121797"/>
              <a:gd name="adj2" fmla="val 5609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5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End of request header</a:t>
            </a:r>
          </a:p>
        </p:txBody>
      </p:sp>
    </p:spTree>
    <p:extLst>
      <p:ext uri="{BB962C8B-B14F-4D97-AF65-F5344CB8AC3E}">
        <p14:creationId xmlns:p14="http://schemas.microsoft.com/office/powerpoint/2010/main" val="125213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7188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782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Request message </a:t>
            </a:r>
            <a:r>
              <a:rPr lang="en-US" dirty="0">
                <a:solidFill>
                  <a:schemeClr val="accent1"/>
                </a:solidFill>
              </a:rPr>
              <a:t>sent</a:t>
            </a:r>
            <a:r>
              <a:rPr lang="en-US" dirty="0"/>
              <a:t> by a </a:t>
            </a:r>
            <a:r>
              <a:rPr lang="en-US" dirty="0">
                <a:solidFill>
                  <a:schemeClr val="accent1"/>
                </a:solidFill>
              </a:rPr>
              <a:t>client</a:t>
            </a:r>
            <a:r>
              <a:rPr lang="en-US" dirty="0"/>
              <a:t> consists of</a:t>
            </a:r>
          </a:p>
          <a:p>
            <a:pPr lvl="1"/>
            <a:r>
              <a:rPr lang="en-US" dirty="0"/>
              <a:t>Request line – request </a:t>
            </a:r>
            <a:r>
              <a:rPr lang="en-US" dirty="0">
                <a:solidFill>
                  <a:schemeClr val="accent1"/>
                </a:solidFill>
              </a:rPr>
              <a:t>method</a:t>
            </a:r>
            <a:r>
              <a:rPr lang="en-US" dirty="0"/>
              <a:t> (GET, POST, HEAD, ...), resource </a:t>
            </a:r>
            <a:r>
              <a:rPr lang="en-US" dirty="0">
                <a:solidFill>
                  <a:schemeClr val="accent1"/>
                </a:solidFill>
              </a:rPr>
              <a:t>URI</a:t>
            </a:r>
            <a:r>
              <a:rPr lang="en-US" dirty="0"/>
              <a:t>, and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</a:p>
          <a:p>
            <a:pPr lvl="1"/>
            <a:r>
              <a:rPr lang="en-US" dirty="0"/>
              <a:t>Request headers – </a:t>
            </a:r>
            <a:r>
              <a:rPr lang="en-US" dirty="0">
                <a:solidFill>
                  <a:schemeClr val="accent1"/>
                </a:solidFill>
              </a:rPr>
              <a:t>additional</a:t>
            </a:r>
            <a:r>
              <a:rPr lang="en-US" dirty="0"/>
              <a:t> parameters</a:t>
            </a:r>
          </a:p>
          <a:p>
            <a:pPr lvl="1"/>
            <a:r>
              <a:rPr lang="en-US" dirty="0"/>
              <a:t>Body – </a:t>
            </a:r>
            <a:r>
              <a:rPr lang="en-US" dirty="0">
                <a:solidFill>
                  <a:schemeClr val="accent1"/>
                </a:solidFill>
              </a:rPr>
              <a:t>optional</a:t>
            </a:r>
            <a:r>
              <a:rPr lang="en-US" dirty="0"/>
              <a:t> data</a:t>
            </a:r>
          </a:p>
          <a:p>
            <a:pPr lvl="2"/>
            <a:r>
              <a:rPr lang="en-US" dirty="0"/>
              <a:t>E.g. posted form data, files, etc.</a:t>
            </a:r>
          </a:p>
        </p:txBody>
      </p:sp>
      <p:sp>
        <p:nvSpPr>
          <p:cNvPr id="4782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Message</a:t>
            </a:r>
          </a:p>
        </p:txBody>
      </p:sp>
      <p:sp>
        <p:nvSpPr>
          <p:cNvPr id="478212" name="Rectangle 4"/>
          <p:cNvSpPr>
            <a:spLocks noChangeArrowheads="1"/>
          </p:cNvSpPr>
          <p:nvPr/>
        </p:nvSpPr>
        <p:spPr bwMode="auto">
          <a:xfrm>
            <a:off x="629968" y="5146163"/>
            <a:ext cx="9144000" cy="137883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&lt;request method&gt; &lt;resource&gt; HTTP/&lt;version&gt;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&lt;headers&gt;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&lt;empty line&gt;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&lt;body&gt;</a:t>
            </a:r>
          </a:p>
        </p:txBody>
      </p:sp>
    </p:spTree>
    <p:extLst>
      <p:ext uri="{BB962C8B-B14F-4D97-AF65-F5344CB8AC3E}">
        <p14:creationId xmlns:p14="http://schemas.microsoft.com/office/powerpoint/2010/main" val="108677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8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8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8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2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HTTP</a:t>
            </a:r>
            <a:r>
              <a:rPr lang="en-GB" dirty="0"/>
              <a:t> defines </a:t>
            </a:r>
            <a:r>
              <a:rPr lang="en-GB" b="1" dirty="0">
                <a:solidFill>
                  <a:schemeClr val="tx2">
                    <a:lumMod val="75000"/>
                  </a:schemeClr>
                </a:solidFill>
              </a:rPr>
              <a:t>methods</a:t>
            </a:r>
            <a:r>
              <a:rPr lang="en-GB" dirty="0"/>
              <a:t> to indicate the desired action to be performed on the identified resource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Request Methods</a:t>
            </a:r>
            <a:endParaRPr lang="bg-B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5544521"/>
              </p:ext>
            </p:extLst>
          </p:nvPr>
        </p:nvGraphicFramePr>
        <p:xfrm>
          <a:off x="1901824" y="2971800"/>
          <a:ext cx="8382000" cy="2651760"/>
        </p:xfrm>
        <a:graphic>
          <a:graphicData uri="http://schemas.openxmlformats.org/drawingml/2006/table">
            <a:tbl>
              <a:tblPr firstRow="1" bandRow="1"/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7912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3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Description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GET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Retrieve / load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POST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Create / store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PUT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12189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/>
                        <a:t>Update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150298"/>
                  </a:ext>
                </a:extLst>
              </a:tr>
              <a:tr h="518160"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DELETE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60949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121898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82848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2437972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3047466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3656960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4266453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4875947" algn="l" defTabSz="1218987" rtl="0" eaLnBrk="1" latinLnBrk="0" hangingPunct="1">
                        <a:defRPr sz="24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r>
                        <a:rPr lang="en-GB" sz="2800" dirty="0"/>
                        <a:t>Remove a resource</a:t>
                      </a:r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A22E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Rectangle: Rounded Corners 4"/>
          <p:cNvSpPr/>
          <p:nvPr/>
        </p:nvSpPr>
        <p:spPr>
          <a:xfrm>
            <a:off x="1934098" y="3590364"/>
            <a:ext cx="7635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934098" y="4101354"/>
            <a:ext cx="992188" cy="457200"/>
          </a:xfrm>
          <a:prstGeom prst="roundRect">
            <a:avLst/>
          </a:prstGeom>
          <a:solidFill>
            <a:srgbClr val="643F07">
              <a:alpha val="50000"/>
            </a:srgbClr>
          </a:solidFill>
          <a:ln w="19050" cap="flat" cmpd="sng" algn="ctr">
            <a:solidFill>
              <a:srgbClr val="F8D49E">
                <a:alpha val="80000"/>
              </a:srgbClr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0" fontAlgn="auto" latinLnBrk="0" hangingPunc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A19574">
                  <a:lumMod val="40000"/>
                  <a:lumOff val="60000"/>
                </a:srgbClr>
              </a:buClr>
              <a:buSzPct val="70000"/>
              <a:buFontTx/>
              <a:buNone/>
              <a:tabLst/>
              <a:defRPr/>
            </a:pPr>
            <a:endParaRPr kumimoji="0" lang="bg-BG" sz="1800" b="1" i="0" u="none" strike="noStrike" kern="0" cap="none" spc="0" normalizeH="0" baseline="0" noProof="0">
              <a:ln>
                <a:noFill/>
              </a:ln>
              <a:solidFill>
                <a:srgbClr val="F7FFE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28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82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Response </a:t>
            </a:r>
            <a:r>
              <a:rPr lang="en-US" dirty="0">
                <a:solidFill>
                  <a:schemeClr val="accent1"/>
                </a:solidFill>
              </a:rPr>
              <a:t>message</a:t>
            </a:r>
            <a:r>
              <a:rPr lang="en-US" dirty="0"/>
              <a:t> sent by the </a:t>
            </a:r>
            <a:r>
              <a:rPr lang="en-US" dirty="0">
                <a:solidFill>
                  <a:schemeClr val="accent1"/>
                </a:solidFill>
              </a:rPr>
              <a:t>server</a:t>
            </a:r>
          </a:p>
          <a:p>
            <a:pPr lvl="1"/>
            <a:r>
              <a:rPr lang="en-US" dirty="0"/>
              <a:t>Status line – protocol </a:t>
            </a:r>
            <a:r>
              <a:rPr lang="en-US" dirty="0">
                <a:solidFill>
                  <a:schemeClr val="accent1"/>
                </a:solidFill>
              </a:rPr>
              <a:t>version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/>
              <a:t>, status </a:t>
            </a:r>
            <a:r>
              <a:rPr lang="en-US" dirty="0">
                <a:solidFill>
                  <a:schemeClr val="accent1"/>
                </a:solidFill>
              </a:rPr>
              <a:t>phrase</a:t>
            </a:r>
          </a:p>
          <a:p>
            <a:pPr lvl="1"/>
            <a:r>
              <a:rPr lang="en-US" dirty="0"/>
              <a:t>Response headers –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meta data</a:t>
            </a:r>
          </a:p>
          <a:p>
            <a:pPr lvl="1"/>
            <a:r>
              <a:rPr lang="en-US" dirty="0"/>
              <a:t>Body – the </a:t>
            </a:r>
            <a:r>
              <a:rPr lang="en-US" dirty="0">
                <a:solidFill>
                  <a:schemeClr val="accent1"/>
                </a:solidFill>
              </a:rPr>
              <a:t>contents</a:t>
            </a:r>
            <a:r>
              <a:rPr lang="en-US" dirty="0"/>
              <a:t> of the response (the requested resource)</a:t>
            </a:r>
          </a:p>
        </p:txBody>
      </p:sp>
      <p:sp>
        <p:nvSpPr>
          <p:cNvPr id="48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Message</a:t>
            </a:r>
            <a:endParaRPr lang="en-US" dirty="0"/>
          </a:p>
        </p:txBody>
      </p:sp>
      <p:sp>
        <p:nvSpPr>
          <p:cNvPr id="482308" name="Rectangle 4"/>
          <p:cNvSpPr>
            <a:spLocks noChangeArrowheads="1"/>
          </p:cNvSpPr>
          <p:nvPr/>
        </p:nvSpPr>
        <p:spPr bwMode="auto">
          <a:xfrm>
            <a:off x="760412" y="4191000"/>
            <a:ext cx="7585074" cy="144655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&lt;version&gt;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code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 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status text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&lt;header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CRLF</a:t>
            </a:r>
            <a:r>
              <a:rPr lang="ru-RU" sz="2200" b="1" i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&lt;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response body – the requested resource</a:t>
            </a:r>
            <a:r>
              <a:rPr lang="ru-RU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78368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2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0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Content-Type header at the server specifies how the output should be processed</a:t>
            </a:r>
          </a:p>
          <a:p>
            <a:r>
              <a:rPr lang="en-US" dirty="0"/>
              <a:t>Examples: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Content-Type and Disposition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170297" y="3309264"/>
            <a:ext cx="7742237" cy="41395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text/html;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charset=utf-8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165661" y="4058616"/>
            <a:ext cx="7742237" cy="105721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Content-Type: application/pdf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Content-Disposition: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attachment;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filename="Financial-Report-April-2010.pdf"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811188" y="1828800"/>
            <a:ext cx="3790212" cy="1209867"/>
          </a:xfrm>
          <a:prstGeom prst="wedgeRoundRectCallout">
            <a:avLst>
              <a:gd name="adj1" fmla="val -81722"/>
              <a:gd name="adj2" fmla="val 6581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UTF-8 encoded HTML page. Will be shown in the browser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4752859" y="5341810"/>
            <a:ext cx="4815000" cy="1209867"/>
          </a:xfrm>
          <a:prstGeom prst="wedgeRoundRectCallout">
            <a:avLst>
              <a:gd name="adj1" fmla="val -77734"/>
              <a:gd name="adj2" fmla="val -5511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hangingPunct="0">
              <a:lnSpc>
                <a:spcPts val="3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600" b="1" noProof="1">
                <a:solidFill>
                  <a:srgbClr val="F7FFE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onsolas" pitchFamily="49" charset="0"/>
              </a:rPr>
              <a:t>This will download a PDF file named </a:t>
            </a:r>
            <a:r>
              <a:rPr lang="en-US" sz="2600" b="1" noProof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Financial-Report-April-2010.pdf</a:t>
            </a:r>
            <a:endParaRPr lang="en-US" sz="2600" b="1" noProof="1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9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8640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</a:pPr>
            <a:r>
              <a:rPr lang="en-US" dirty="0">
                <a:solidFill>
                  <a:prstClr val="white"/>
                </a:solidFill>
              </a:rPr>
              <a:t>HTTP response </a:t>
            </a:r>
            <a:r>
              <a:rPr lang="en-US" dirty="0">
                <a:solidFill>
                  <a:schemeClr val="accent1"/>
                </a:solidFill>
              </a:rPr>
              <a:t>code</a:t>
            </a:r>
            <a:r>
              <a:rPr lang="en-US" dirty="0">
                <a:solidFill>
                  <a:prstClr val="white"/>
                </a:solidFill>
              </a:rPr>
              <a:t> classes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1xx</a:t>
            </a:r>
            <a:r>
              <a:rPr lang="en-US" dirty="0">
                <a:solidFill>
                  <a:prstClr val="white"/>
                </a:solidFill>
              </a:rPr>
              <a:t>: informational (e.g., "100 Continue")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2xx</a:t>
            </a:r>
            <a:r>
              <a:rPr lang="en-US" dirty="0">
                <a:solidFill>
                  <a:prstClr val="white"/>
                </a:solidFill>
              </a:rPr>
              <a:t>: successful (e.g., "200 OK", "201 Created")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3xx</a:t>
            </a:r>
            <a:r>
              <a:rPr lang="en-US" dirty="0">
                <a:solidFill>
                  <a:prstClr val="white"/>
                </a:solidFill>
              </a:rPr>
              <a:t>: redirection (e.g., "304 Not Modified", "301 Moved Permanently", "302 Found")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4xx</a:t>
            </a:r>
            <a:r>
              <a:rPr lang="en-US" dirty="0">
                <a:solidFill>
                  <a:prstClr val="white"/>
                </a:solidFill>
              </a:rPr>
              <a:t>: client error (e.g., "400 Bad Request", "404 Not Found",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"401 Unauthorized", "409 Conflict")</a:t>
            </a:r>
          </a:p>
          <a:p>
            <a:pPr lvl="1">
              <a:lnSpc>
                <a:spcPct val="100000"/>
              </a:lnSpc>
              <a:buClr>
                <a:srgbClr val="F0A22E"/>
              </a:buClr>
            </a:pPr>
            <a:r>
              <a:rPr lang="en-US" dirty="0">
                <a:solidFill>
                  <a:srgbClr val="FBEEC9">
                    <a:lumMod val="75000"/>
                  </a:srgbClr>
                </a:solidFill>
              </a:rPr>
              <a:t>5xx</a:t>
            </a:r>
            <a:r>
              <a:rPr lang="en-US" dirty="0">
                <a:solidFill>
                  <a:prstClr val="white"/>
                </a:solidFill>
              </a:rPr>
              <a:t>: server error (e.g., "500 Internal Server Error",</a:t>
            </a:r>
            <a:br>
              <a:rPr lang="en-US" dirty="0">
                <a:solidFill>
                  <a:prstClr val="white"/>
                </a:solidFill>
              </a:rPr>
            </a:br>
            <a:r>
              <a:rPr lang="en-US" dirty="0">
                <a:solidFill>
                  <a:prstClr val="white"/>
                </a:solidFill>
              </a:rPr>
              <a:t>"503 Service Unavailable")</a:t>
            </a:r>
          </a:p>
        </p:txBody>
      </p:sp>
      <p:sp>
        <p:nvSpPr>
          <p:cNvPr id="486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Response Codes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003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#express-</a:t>
            </a:r>
            <a:r>
              <a:rPr lang="en-US" sz="11500" b="1" dirty="0" err="1"/>
              <a:t>js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874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Cookie</a:t>
            </a:r>
          </a:p>
          <a:p>
            <a:pPr lvl="1"/>
            <a:r>
              <a:rPr lang="en-US" dirty="0"/>
              <a:t>Cookies are small pieces of data </a:t>
            </a:r>
            <a:r>
              <a:rPr lang="en-US" dirty="0">
                <a:solidFill>
                  <a:schemeClr val="accent1"/>
                </a:solidFill>
              </a:rPr>
              <a:t>stored</a:t>
            </a:r>
            <a:r>
              <a:rPr lang="en-US" dirty="0"/>
              <a:t> by the client on behalf of the server</a:t>
            </a:r>
          </a:p>
          <a:p>
            <a:pPr lvl="1"/>
            <a:r>
              <a:rPr lang="en-US" dirty="0"/>
              <a:t>Included in all future HTTP requests to the server</a:t>
            </a:r>
          </a:p>
        </p:txBody>
      </p:sp>
      <p:sp>
        <p:nvSpPr>
          <p:cNvPr id="48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HTTP Cookies</a:t>
            </a:r>
            <a:endParaRPr lang="en-US" dirty="0"/>
          </a:p>
        </p:txBody>
      </p:sp>
      <p:pic>
        <p:nvPicPr>
          <p:cNvPr id="487428" name="Picture 4" descr="j029202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8748" y="4295776"/>
            <a:ext cx="1868488" cy="1773237"/>
          </a:xfrm>
          <a:prstGeom prst="rect">
            <a:avLst/>
          </a:prstGeom>
          <a:noFill/>
        </p:spPr>
      </p:pic>
      <p:pic>
        <p:nvPicPr>
          <p:cNvPr id="487429" name="Picture 5" descr="j028575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27812" y="4572000"/>
            <a:ext cx="2497137" cy="1535112"/>
          </a:xfrm>
          <a:prstGeom prst="rect">
            <a:avLst/>
          </a:prstGeom>
          <a:noFill/>
        </p:spPr>
      </p:pic>
      <p:sp>
        <p:nvSpPr>
          <p:cNvPr id="487430" name="Freeform 6"/>
          <p:cNvSpPr>
            <a:spLocks/>
          </p:cNvSpPr>
          <p:nvPr/>
        </p:nvSpPr>
        <p:spPr bwMode="auto">
          <a:xfrm>
            <a:off x="3243262" y="3670301"/>
            <a:ext cx="3571875" cy="1201737"/>
          </a:xfrm>
          <a:custGeom>
            <a:avLst/>
            <a:gdLst/>
            <a:ahLst/>
            <a:cxnLst>
              <a:cxn ang="0">
                <a:pos x="0" y="488"/>
              </a:cxn>
              <a:cxn ang="0">
                <a:pos x="1089" y="4"/>
              </a:cxn>
              <a:cxn ang="0">
                <a:pos x="2250" y="464"/>
              </a:cxn>
            </a:cxnLst>
            <a:rect l="0" t="0" r="r" b="b"/>
            <a:pathLst>
              <a:path w="2250" h="488">
                <a:moveTo>
                  <a:pt x="0" y="488"/>
                </a:moveTo>
                <a:cubicBezTo>
                  <a:pt x="357" y="248"/>
                  <a:pt x="714" y="8"/>
                  <a:pt x="1089" y="4"/>
                </a:cubicBezTo>
                <a:cubicBezTo>
                  <a:pt x="1464" y="0"/>
                  <a:pt x="1857" y="232"/>
                  <a:pt x="2250" y="46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/>
            <a:tailEnd type="arrow" w="med" len="med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1" name="Text Box 7"/>
          <p:cNvSpPr txBox="1">
            <a:spLocks noChangeArrowheads="1"/>
          </p:cNvSpPr>
          <p:nvPr/>
        </p:nvSpPr>
        <p:spPr bwMode="auto">
          <a:xfrm>
            <a:off x="4374390" y="3780154"/>
            <a:ext cx="1273104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Request</a:t>
            </a:r>
          </a:p>
        </p:txBody>
      </p:sp>
      <p:sp>
        <p:nvSpPr>
          <p:cNvPr id="487432" name="Line 8"/>
          <p:cNvSpPr>
            <a:spLocks noChangeShapeType="1"/>
          </p:cNvSpPr>
          <p:nvPr/>
        </p:nvSpPr>
        <p:spPr bwMode="auto">
          <a:xfrm flipH="1">
            <a:off x="3281362" y="5167312"/>
            <a:ext cx="3494087" cy="0"/>
          </a:xfrm>
          <a:prstGeom prst="line">
            <a:avLst/>
          </a:prstGeom>
          <a:noFill/>
          <a:ln w="38100">
            <a:solidFill>
              <a:schemeClr val="accent5">
                <a:lumMod val="20000"/>
                <a:lumOff val="80000"/>
              </a:schemeClr>
            </a:solidFill>
            <a:round/>
            <a:headEnd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3" name="Text Box 9"/>
          <p:cNvSpPr txBox="1">
            <a:spLocks noChangeArrowheads="1"/>
          </p:cNvSpPr>
          <p:nvPr/>
        </p:nvSpPr>
        <p:spPr bwMode="auto">
          <a:xfrm>
            <a:off x="3752425" y="4348163"/>
            <a:ext cx="2517035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Response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Set-Cookie: XYZ</a:t>
            </a:r>
          </a:p>
        </p:txBody>
      </p:sp>
      <p:sp>
        <p:nvSpPr>
          <p:cNvPr id="487434" name="Freeform 10"/>
          <p:cNvSpPr>
            <a:spLocks/>
          </p:cNvSpPr>
          <p:nvPr/>
        </p:nvSpPr>
        <p:spPr bwMode="auto">
          <a:xfrm>
            <a:off x="3319461" y="5821362"/>
            <a:ext cx="3249857" cy="95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064" y="387"/>
              </a:cxn>
              <a:cxn ang="0">
                <a:pos x="2008" y="24"/>
              </a:cxn>
            </a:cxnLst>
            <a:rect l="0" t="0" r="r" b="b"/>
            <a:pathLst>
              <a:path w="2008" h="391">
                <a:moveTo>
                  <a:pt x="0" y="0"/>
                </a:moveTo>
                <a:cubicBezTo>
                  <a:pt x="364" y="191"/>
                  <a:pt x="729" y="383"/>
                  <a:pt x="1064" y="387"/>
                </a:cubicBezTo>
                <a:cubicBezTo>
                  <a:pt x="1399" y="391"/>
                  <a:pt x="1703" y="207"/>
                  <a:pt x="2008" y="24"/>
                </a:cubicBezTo>
              </a:path>
            </a:pathLst>
          </a:custGeom>
          <a:noFill/>
          <a:ln w="38100" cap="flat" cmpd="sng">
            <a:solidFill>
              <a:schemeClr val="accent5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arrow" w="lg" len="lg"/>
          </a:ln>
          <a:effectLst/>
        </p:spPr>
        <p:txBody>
          <a:bodyPr wrap="none" anchor="ctr"/>
          <a:lstStyle/>
          <a:p>
            <a:endParaRPr lang="en-US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7435" name="Text Box 11"/>
          <p:cNvSpPr txBox="1">
            <a:spLocks noChangeArrowheads="1"/>
          </p:cNvSpPr>
          <p:nvPr/>
        </p:nvSpPr>
        <p:spPr bwMode="auto">
          <a:xfrm>
            <a:off x="3987502" y="5703851"/>
            <a:ext cx="2050561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Next request</a:t>
            </a:r>
          </a:p>
          <a:p>
            <a:pPr algn="ctr" eaLnBrk="1" hangingPunct="1">
              <a:lnSpc>
                <a:spcPct val="100000"/>
              </a:lnSpc>
            </a:pPr>
            <a:r>
              <a:rPr lang="en-US" sz="2200" b="1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Cookie: XYZ</a:t>
            </a:r>
          </a:p>
        </p:txBody>
      </p:sp>
    </p:spTree>
    <p:extLst>
      <p:ext uri="{BB962C8B-B14F-4D97-AF65-F5344CB8AC3E}">
        <p14:creationId xmlns:p14="http://schemas.microsoft.com/office/powerpoint/2010/main" val="13773609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client </a:t>
            </a:r>
            <a:r>
              <a:rPr lang="en-US" dirty="0">
                <a:solidFill>
                  <a:schemeClr val="accent1"/>
                </a:solidFill>
              </a:rPr>
              <a:t>requests</a:t>
            </a:r>
            <a:r>
              <a:rPr lang="en-US" dirty="0"/>
              <a:t> some URL:</a:t>
            </a:r>
          </a:p>
          <a:p>
            <a:pPr>
              <a:spcBef>
                <a:spcPts val="6600"/>
              </a:spcBef>
            </a:pPr>
            <a:r>
              <a:rPr lang="en-US" dirty="0"/>
              <a:t>The server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a cookie in the HTTP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  <a:r>
              <a:rPr lang="en-US" dirty="0"/>
              <a:t>:</a:t>
            </a:r>
          </a:p>
          <a:p>
            <a:pPr>
              <a:spcBef>
                <a:spcPts val="8400"/>
              </a:spcBef>
            </a:pPr>
            <a:r>
              <a:rPr lang="en-US" dirty="0"/>
              <a:t>In further requests to google.bg the Web browser </a:t>
            </a:r>
            <a:r>
              <a:rPr lang="en-US" dirty="0">
                <a:solidFill>
                  <a:schemeClr val="accent1"/>
                </a:solidFill>
              </a:rPr>
              <a:t>sends</a:t>
            </a:r>
            <a:r>
              <a:rPr lang="en-US" dirty="0"/>
              <a:t> the cookie in the HTTP header: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Cookies – Example</a:t>
            </a:r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370012" y="1828800"/>
            <a:ext cx="9448801" cy="70788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70012" y="3251537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HTTP/1.1 200 OK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Set-Cookie: PREF=ID=c0bf5fd5c3a25209; expires=Wed, 11-Jul-2012 16:13:22 GMT; domain=.google.bg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370012" y="5562600"/>
            <a:ext cx="9448800" cy="101566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 / HTTP/1.1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Host: www.google.bg</a:t>
            </a:r>
          </a:p>
          <a:p>
            <a:pPr eaLnBrk="0" hangingPunct="0"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0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Cookie: PREF=ID=c0bf5fd5c3a25209</a:t>
            </a:r>
          </a:p>
        </p:txBody>
      </p:sp>
    </p:spTree>
    <p:extLst>
      <p:ext uri="{BB962C8B-B14F-4D97-AF65-F5344CB8AC3E}">
        <p14:creationId xmlns:p14="http://schemas.microsoft.com/office/powerpoint/2010/main" val="3286928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AJAX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Asynchronous JavaScript and XML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9015" y="1371600"/>
            <a:ext cx="3250794" cy="325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19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AJAX 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90413" y="1151121"/>
            <a:ext cx="11804822" cy="5570355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>
            <a:lvl1pPr marL="304747" indent="-304747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defRPr sz="3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0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8987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3733" indent="-231606" algn="l" defTabSz="1218987" rtl="0" eaLnBrk="1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48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3227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37972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2720" indent="-231606" algn="l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AJAX ==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synchronous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avaScript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nd </a:t>
            </a:r>
            <a:r>
              <a:rPr kumimoji="0" lang="en-US" sz="34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X</a:t>
            </a: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ML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Technique for background loading of dynamic content / data</a:t>
            </a:r>
            <a:endParaRPr kumimoji="0" lang="bg-BG" sz="32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Web pages / apps load data from the Web server and render it</a:t>
            </a:r>
          </a:p>
          <a:p>
            <a:pPr marL="304747" marR="0" lvl="0" indent="-304747" algn="l" defTabSz="1218987" rtl="0" eaLnBrk="1" fontAlgn="auto" latinLnBrk="0" hangingPunct="1">
              <a:lnSpc>
                <a:spcPct val="105000"/>
              </a:lnSpc>
              <a:spcBef>
                <a:spcPts val="1200"/>
              </a:spcBef>
              <a:spcAft>
                <a:spcPts val="60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4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Two types of AJAX</a:t>
            </a: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Partial page rendering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HTML fragment + show it in a </a:t>
            </a: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onsolas" pitchFamily="49" charset="0"/>
                <a:ea typeface="+mn-ea"/>
                <a:cs typeface="Consolas" pitchFamily="49" charset="0"/>
              </a:rPr>
              <a:t>&lt;div&gt;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09493" marR="0" lvl="1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F0A22E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BEEC9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JSON service</a:t>
            </a:r>
          </a:p>
          <a:p>
            <a:pPr marL="914240" marR="0" lvl="2" indent="-231606" algn="l" defTabSz="1218987" rtl="0" eaLnBrk="1" fontAlgn="auto" latinLnBrk="0" hangingPunct="1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Load JSON object and display it with JavaScript / jQuery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060" y="3429000"/>
            <a:ext cx="3243352" cy="171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5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Web Developer Tools</a:t>
            </a:r>
            <a:endParaRPr lang="bg-BG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You Will Be Dead Without Them!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731625" y="6553200"/>
            <a:ext cx="457200" cy="2286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7" name="Picture 2" descr="Tools PNG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12" y="1046817"/>
            <a:ext cx="3505199" cy="3505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639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35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 Tools for Developers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37824"/>
          <a:stretch/>
        </p:blipFill>
        <p:spPr>
          <a:xfrm>
            <a:off x="874712" y="1143000"/>
            <a:ext cx="4724400" cy="25309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812" y="3733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3"/>
              </a:rPr>
              <a:t>Chrome Developer Tools</a:t>
            </a:r>
            <a:endParaRPr lang="en-US" sz="2800" dirty="0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70612" y="373380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4"/>
              </a:rPr>
              <a:t>Firebug</a:t>
            </a:r>
            <a:endParaRPr lang="en-US" sz="2800" dirty="0">
              <a:solidFill>
                <a:prstClr val="white"/>
              </a:solidFill>
            </a:endParaRPr>
          </a:p>
        </p:txBody>
      </p:sp>
      <p:pic>
        <p:nvPicPr>
          <p:cNvPr id="5122" name="Picture 2" descr="https://puu.sh/tppN9/f699aa70d3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51763" y="1143000"/>
            <a:ext cx="4714774" cy="25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&amp;Rcy;&amp;iecy;&amp;zcy;&amp;ucy;&amp;lcy;&amp;tcy;&amp;acy;&amp;tcy; &amp;scy; &amp;icy;&amp;zcy;&amp;ocy;&amp;bcy;&amp;rcy;&amp;acy;&amp;zhcy;&amp;iecy;&amp;ncy;&amp;icy;&amp;iecy; &amp;zcy;&amp;acy; postman chrom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612" y="4419600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37909" y="5953780"/>
            <a:ext cx="5513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hlinkClick r:id="rId7"/>
              </a:rPr>
              <a:t>Postman</a:t>
            </a:r>
            <a:endParaRPr lang="en-US" sz="28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75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Node.js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History, Components, Installation</a:t>
            </a:r>
          </a:p>
        </p:txBody>
      </p:sp>
      <p:pic>
        <p:nvPicPr>
          <p:cNvPr id="1026" name="Picture 2" descr="C:\Users\Vako\Desktop\nodejs-new-pantone-bla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533" y="1676400"/>
            <a:ext cx="5029760" cy="30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446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History and Components</a:t>
            </a:r>
          </a:p>
          <a:p>
            <a:pPr lvl="1"/>
            <a:r>
              <a:rPr lang="en-US" dirty="0"/>
              <a:t>Created in 2009 by Ryan Dahl</a:t>
            </a:r>
          </a:p>
          <a:p>
            <a:pPr lvl="1"/>
            <a:r>
              <a:rPr lang="en-US" dirty="0"/>
              <a:t>Addresses the </a:t>
            </a:r>
            <a:r>
              <a:rPr lang="en-US" dirty="0">
                <a:solidFill>
                  <a:schemeClr val="accent1"/>
                </a:solidFill>
              </a:rPr>
              <a:t>issues</a:t>
            </a:r>
            <a:r>
              <a:rPr lang="en-US" dirty="0"/>
              <a:t> of then popular servers</a:t>
            </a:r>
          </a:p>
          <a:p>
            <a:pPr lvl="1"/>
            <a:r>
              <a:rPr lang="en-US" dirty="0"/>
              <a:t>V8, Event Loop, libuv</a:t>
            </a:r>
          </a:p>
          <a:p>
            <a:r>
              <a:rPr lang="en-US" dirty="0"/>
              <a:t>Advantages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One language </a:t>
            </a:r>
            <a:r>
              <a:rPr lang="en-US" dirty="0"/>
              <a:t>for server and client</a:t>
            </a:r>
          </a:p>
          <a:p>
            <a:pPr lvl="1"/>
            <a:r>
              <a:rPr lang="en-US" dirty="0"/>
              <a:t>Fast and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</a:p>
          <a:p>
            <a:pPr lvl="1"/>
            <a:r>
              <a:rPr lang="en-US" dirty="0"/>
              <a:t>Efficient </a:t>
            </a:r>
            <a:r>
              <a:rPr lang="en-US" dirty="0">
                <a:solidFill>
                  <a:schemeClr val="accent1"/>
                </a:solidFill>
              </a:rPr>
              <a:t>package manager</a:t>
            </a:r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 of Node.js</a:t>
            </a:r>
            <a:endParaRPr lang="bg-BG" dirty="0"/>
          </a:p>
        </p:txBody>
      </p:sp>
      <p:pic>
        <p:nvPicPr>
          <p:cNvPr id="7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3434" y="1295400"/>
            <a:ext cx="3418377" cy="2457450"/>
          </a:xfrm>
          <a:prstGeom prst="rect">
            <a:avLst/>
          </a:prstGeom>
          <a:ln>
            <a:noFill/>
          </a:ln>
        </p:spPr>
      </p:pic>
      <p:pic>
        <p:nvPicPr>
          <p:cNvPr id="11" name="Picture 2" descr="C:\Users\Vako\Desktop\nodejs-new-pantone-blac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435" y="4191000"/>
            <a:ext cx="3418377" cy="209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986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59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59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59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  <a:p>
            <a:pPr lvl="1"/>
            <a:r>
              <a:rPr lang="en-US" dirty="0"/>
              <a:t>Go to </a:t>
            </a:r>
            <a:r>
              <a:rPr lang="en-US" dirty="0">
                <a:hlinkClick r:id="rId2"/>
              </a:rPr>
              <a:t>http://nodejs.org</a:t>
            </a:r>
            <a:endParaRPr lang="en-US" dirty="0"/>
          </a:p>
          <a:p>
            <a:pPr lvl="1">
              <a:spcBef>
                <a:spcPts val="21000"/>
              </a:spcBef>
            </a:pPr>
            <a:r>
              <a:rPr lang="en-US" dirty="0"/>
              <a:t>To confirm installation, type in </a:t>
            </a:r>
            <a:r>
              <a:rPr lang="en-US" dirty="0">
                <a:solidFill>
                  <a:schemeClr val="accent1"/>
                </a:solidFill>
              </a:rPr>
              <a:t>command prompt </a:t>
            </a:r>
            <a:r>
              <a:rPr lang="en-US" dirty="0"/>
              <a:t>(</a:t>
            </a:r>
            <a:r>
              <a:rPr lang="en-US" dirty="0">
                <a:solidFill>
                  <a:schemeClr val="accent1"/>
                </a:solidFill>
              </a:rPr>
              <a:t>terminal</a:t>
            </a:r>
            <a:r>
              <a:rPr lang="en-US" dirty="0"/>
              <a:t>):</a:t>
            </a:r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614" y="2551461"/>
            <a:ext cx="5181598" cy="250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: Rounded Corners 13"/>
          <p:cNvSpPr/>
          <p:nvPr/>
        </p:nvSpPr>
        <p:spPr>
          <a:xfrm>
            <a:off x="6094413" y="4190999"/>
            <a:ext cx="1930088" cy="748469"/>
          </a:xfrm>
          <a:prstGeom prst="roundRect">
            <a:avLst>
              <a:gd name="adj" fmla="val 20162"/>
            </a:avLst>
          </a:prstGeom>
          <a:noFill/>
          <a:ln w="762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3503612" y="5791200"/>
            <a:ext cx="5181600" cy="710552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3200" dirty="0"/>
              <a:t>node -v</a:t>
            </a:r>
          </a:p>
        </p:txBody>
      </p:sp>
    </p:spTree>
    <p:extLst>
      <p:ext uri="{BB962C8B-B14F-4D97-AF65-F5344CB8AC3E}">
        <p14:creationId xmlns:p14="http://schemas.microsoft.com/office/powerpoint/2010/main" val="38859012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terminal</a:t>
            </a:r>
          </a:p>
          <a:p>
            <a:pPr>
              <a:spcBef>
                <a:spcPts val="16800"/>
              </a:spcBef>
            </a:pPr>
            <a:r>
              <a:rPr lang="en-US" dirty="0"/>
              <a:t>Interpret code from a </a:t>
            </a:r>
            <a:r>
              <a:rPr lang="en-US" dirty="0">
                <a:solidFill>
                  <a:schemeClr val="accent1"/>
                </a:solidFill>
              </a:rPr>
              <a:t>file</a:t>
            </a:r>
          </a:p>
          <a:p>
            <a:pPr lvl="1"/>
            <a:r>
              <a:rPr lang="en-US" dirty="0"/>
              <a:t>Save script to </a:t>
            </a:r>
            <a:r>
              <a:rPr lang="en-US" dirty="0">
                <a:solidFill>
                  <a:schemeClr val="accent1"/>
                </a:solidFill>
              </a:rPr>
              <a:t>index.js</a:t>
            </a:r>
          </a:p>
          <a:p>
            <a:pPr lvl="1"/>
            <a:r>
              <a:rPr lang="en-US" dirty="0"/>
              <a:t>Execute from the terminal: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979612" y="1868342"/>
            <a:ext cx="8229600" cy="1941658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accent1"/>
                </a:solidFill>
              </a:rPr>
              <a:t>node      </a:t>
            </a:r>
            <a:r>
              <a:rPr lang="en-US" sz="2800" i="1" dirty="0">
                <a:solidFill>
                  <a:schemeClr val="accent2"/>
                </a:solidFill>
              </a:rPr>
              <a:t>// Start REPL</a:t>
            </a:r>
          </a:p>
          <a:p>
            <a:r>
              <a:rPr lang="en-US" sz="2800" dirty="0">
                <a:solidFill>
                  <a:schemeClr val="tx2"/>
                </a:solidFill>
              </a:rPr>
              <a:t>let a</a:t>
            </a:r>
            <a:r>
              <a:rPr lang="en-US" sz="2800" dirty="0"/>
              <a:t> = 5</a:t>
            </a:r>
          </a:p>
          <a:p>
            <a:r>
              <a:rPr lang="en-US" sz="2800" dirty="0"/>
              <a:t>let b = 3</a:t>
            </a:r>
          </a:p>
          <a:p>
            <a:r>
              <a:rPr lang="en-US" sz="2800" dirty="0"/>
              <a:t>a + b     </a:t>
            </a:r>
            <a:r>
              <a:rPr lang="en-US" sz="2800" i="1" dirty="0">
                <a:solidFill>
                  <a:schemeClr val="accent2"/>
                </a:solidFill>
              </a:rPr>
              <a:t>// 8</a:t>
            </a:r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1979612" y="5943600"/>
            <a:ext cx="8229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node </a:t>
            </a:r>
            <a:r>
              <a:rPr lang="en-US" sz="2800" dirty="0">
                <a:solidFill>
                  <a:schemeClr val="accent1"/>
                </a:solidFill>
              </a:rPr>
              <a:t>index.js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i="1" dirty="0">
                <a:solidFill>
                  <a:schemeClr val="accent2"/>
                </a:solidFill>
              </a:rPr>
              <a:t>// 8</a:t>
            </a:r>
          </a:p>
        </p:txBody>
      </p:sp>
    </p:spTree>
    <p:extLst>
      <p:ext uri="{BB962C8B-B14F-4D97-AF65-F5344CB8AC3E}">
        <p14:creationId xmlns:p14="http://schemas.microsoft.com/office/powerpoint/2010/main" val="358320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300" y="4956293"/>
            <a:ext cx="9832319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WWW and URL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173300" y="5712544"/>
            <a:ext cx="9832319" cy="688256"/>
          </a:xfrm>
        </p:spPr>
        <p:txBody>
          <a:bodyPr/>
          <a:lstStyle/>
          <a:p>
            <a:r>
              <a:rPr lang="en-US" dirty="0"/>
              <a:t>What is WWW ? What is URL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12" y="1447800"/>
            <a:ext cx="3082544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5492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Node.js </a:t>
            </a:r>
            <a:r>
              <a:rPr lang="en-US" dirty="0">
                <a:solidFill>
                  <a:schemeClr val="accent1"/>
                </a:solidFill>
              </a:rPr>
              <a:t>projects</a:t>
            </a:r>
            <a:r>
              <a:rPr lang="en-US" dirty="0"/>
              <a:t> are usually set up as </a:t>
            </a:r>
            <a:r>
              <a:rPr lang="en-US" dirty="0">
                <a:solidFill>
                  <a:schemeClr val="accent1"/>
                </a:solidFill>
              </a:rPr>
              <a:t>NPM packages </a:t>
            </a:r>
          </a:p>
          <a:p>
            <a:pPr lvl="1"/>
            <a:r>
              <a:rPr lang="en-US" dirty="0"/>
              <a:t>From the </a:t>
            </a:r>
            <a:r>
              <a:rPr lang="en-US" dirty="0">
                <a:solidFill>
                  <a:schemeClr val="accent1"/>
                </a:solidFill>
              </a:rPr>
              <a:t>terminal, </a:t>
            </a:r>
            <a:r>
              <a:rPr lang="en-US" dirty="0"/>
              <a:t>inside the </a:t>
            </a:r>
            <a:r>
              <a:rPr lang="en-US" dirty="0">
                <a:solidFill>
                  <a:schemeClr val="accent1"/>
                </a:solidFill>
              </a:rPr>
              <a:t>target directory </a:t>
            </a:r>
            <a:r>
              <a:rPr lang="en-US" dirty="0"/>
              <a:t>:</a:t>
            </a:r>
          </a:p>
          <a:p>
            <a:pPr lvl="1">
              <a:spcBef>
                <a:spcPts val="7800"/>
              </a:spcBef>
            </a:pPr>
            <a:r>
              <a:rPr lang="en-US" dirty="0"/>
              <a:t>Answer </a:t>
            </a:r>
            <a:r>
              <a:rPr lang="en-US" dirty="0">
                <a:solidFill>
                  <a:schemeClr val="accent1"/>
                </a:solidFill>
              </a:rPr>
              <a:t>questions</a:t>
            </a:r>
            <a:r>
              <a:rPr lang="en-US" dirty="0"/>
              <a:t> to initialize project</a:t>
            </a:r>
          </a:p>
          <a:p>
            <a:pPr lvl="1"/>
            <a:r>
              <a:rPr lang="en-US" dirty="0"/>
              <a:t>A </a:t>
            </a:r>
            <a:r>
              <a:rPr lang="en-US" b="1" noProof="1">
                <a:solidFill>
                  <a:schemeClr val="accent1"/>
                </a:solidFill>
                <a:latin typeface="Consolas" pitchFamily="49" charset="0"/>
                <a:cs typeface="Consolas" pitchFamily="49" charset="0"/>
              </a:rPr>
              <a:t>package.json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/>
              <a:t>file will be created with initial configuration</a:t>
            </a:r>
          </a:p>
          <a:p>
            <a:pPr lvl="1"/>
            <a:r>
              <a:rPr lang="en-US" dirty="0"/>
              <a:t>To bypass all questions (take default values):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NPM Packages</a:t>
            </a:r>
            <a:endParaRPr lang="bg-BG" dirty="0"/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2817812" y="2590800"/>
            <a:ext cx="6553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accent1"/>
                </a:solidFill>
              </a:rPr>
              <a:t>npm init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10" name="Text Placeholder 5"/>
          <p:cNvSpPr txBox="1">
            <a:spLocks/>
          </p:cNvSpPr>
          <p:nvPr/>
        </p:nvSpPr>
        <p:spPr>
          <a:xfrm>
            <a:off x="2817812" y="5562600"/>
            <a:ext cx="65532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init </a:t>
            </a:r>
            <a:r>
              <a:rPr lang="en-US" sz="2800" dirty="0">
                <a:solidFill>
                  <a:schemeClr val="accent1"/>
                </a:solidFill>
              </a:rPr>
              <a:t>-y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2768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(</a:t>
            </a:r>
            <a:r>
              <a:rPr lang="en-US" noProof="1"/>
              <a:t>package.json</a:t>
            </a:r>
            <a:r>
              <a:rPr lang="en-US" dirty="0"/>
              <a:t>)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989012" y="1371600"/>
            <a:ext cx="10210800" cy="501942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dirty="0">
                <a:solidFill>
                  <a:schemeClr val="tx2"/>
                </a:solidFill>
              </a:rPr>
              <a:t>{</a:t>
            </a:r>
          </a:p>
          <a:p>
            <a:r>
              <a:rPr lang="en-US" dirty="0">
                <a:solidFill>
                  <a:schemeClr val="tx2"/>
                </a:solidFill>
              </a:rPr>
              <a:t>  "name": "demo",</a:t>
            </a:r>
          </a:p>
          <a:p>
            <a:r>
              <a:rPr lang="en-US" dirty="0">
                <a:solidFill>
                  <a:schemeClr val="tx2"/>
                </a:solidFill>
              </a:rPr>
              <a:t>  "version": "1.0.0",</a:t>
            </a:r>
          </a:p>
          <a:p>
            <a:r>
              <a:rPr lang="en-US" dirty="0">
                <a:solidFill>
                  <a:schemeClr val="tx2"/>
                </a:solidFill>
              </a:rPr>
              <a:t>  "description": "Node.js demo project",</a:t>
            </a:r>
          </a:p>
          <a:p>
            <a:r>
              <a:rPr lang="en-US" dirty="0">
                <a:solidFill>
                  <a:schemeClr val="tx2"/>
                </a:solidFill>
              </a:rPr>
              <a:t>  "main": "index.js",</a:t>
            </a:r>
          </a:p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US" dirty="0">
                <a:solidFill>
                  <a:schemeClr val="accent1"/>
                </a:solidFill>
              </a:rPr>
              <a:t>"engine": "8.5.0"</a:t>
            </a:r>
            <a:r>
              <a:rPr lang="en-US" dirty="0">
                <a:solidFill>
                  <a:schemeClr val="tx2"/>
                </a:solidFill>
              </a:rPr>
              <a:t>,</a:t>
            </a:r>
          </a:p>
          <a:p>
            <a:r>
              <a:rPr lang="en-US" dirty="0">
                <a:solidFill>
                  <a:schemeClr val="tx2"/>
                </a:solidFill>
              </a:rPr>
              <a:t>  </a:t>
            </a:r>
            <a:r>
              <a:rPr lang="en-US" dirty="0">
                <a:solidFill>
                  <a:schemeClr val="accent1"/>
                </a:solidFill>
              </a:rPr>
              <a:t>"scripts": {</a:t>
            </a:r>
          </a:p>
          <a:p>
            <a:r>
              <a:rPr lang="en-US" dirty="0">
                <a:solidFill>
                  <a:schemeClr val="accent1"/>
                </a:solidFill>
              </a:rPr>
              <a:t>    "start": "node index.js"</a:t>
            </a:r>
          </a:p>
          <a:p>
            <a:r>
              <a:rPr lang="en-US" dirty="0">
                <a:solidFill>
                  <a:schemeClr val="accent1"/>
                </a:solidFill>
              </a:rPr>
              <a:t>  }</a:t>
            </a:r>
            <a:r>
              <a:rPr lang="en-US" dirty="0">
                <a:solidFill>
                  <a:schemeClr val="tx2"/>
                </a:solidFill>
              </a:rPr>
              <a:t>,</a:t>
            </a:r>
          </a:p>
          <a:p>
            <a:r>
              <a:rPr lang="en-US" dirty="0">
                <a:solidFill>
                  <a:schemeClr val="tx2"/>
                </a:solidFill>
              </a:rPr>
              <a:t>  "keywords": [],</a:t>
            </a:r>
          </a:p>
          <a:p>
            <a:r>
              <a:rPr lang="en-US" dirty="0">
                <a:solidFill>
                  <a:schemeClr val="tx2"/>
                </a:solidFill>
              </a:rPr>
              <a:t>  "author": "",</a:t>
            </a:r>
          </a:p>
          <a:p>
            <a:r>
              <a:rPr lang="en-US" dirty="0">
                <a:solidFill>
                  <a:schemeClr val="tx2"/>
                </a:solidFill>
              </a:rPr>
              <a:t>  "license": "ISC“</a:t>
            </a:r>
          </a:p>
          <a:p>
            <a:r>
              <a:rPr lang="en-US" dirty="0">
                <a:solidFill>
                  <a:schemeClr val="tx2"/>
                </a:solidFill>
              </a:rPr>
              <a:t>}</a:t>
            </a:r>
            <a:endParaRPr lang="en-US" i="1" dirty="0">
              <a:solidFill>
                <a:schemeClr val="tx2"/>
              </a:solidFill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auto">
          <a:xfrm>
            <a:off x="5212018" y="2971800"/>
            <a:ext cx="4463794" cy="578882"/>
          </a:xfrm>
          <a:prstGeom prst="wedgeRoundRectCallout">
            <a:avLst>
              <a:gd name="adj1" fmla="val -64860"/>
              <a:gd name="adj2" fmla="val 353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Target version on the </a:t>
            </a:r>
            <a:r>
              <a:rPr lang="en-US" sz="2800" noProof="1">
                <a:solidFill>
                  <a:schemeClr val="accent1"/>
                </a:solidFill>
              </a:rPr>
              <a:t>server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4374192" y="4583192"/>
            <a:ext cx="3440439" cy="1055608"/>
          </a:xfrm>
          <a:prstGeom prst="wedgeRoundRectCallout">
            <a:avLst>
              <a:gd name="adj1" fmla="val -89636"/>
              <a:gd name="adj2" fmla="val -6465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accent1"/>
                </a:solidFill>
              </a:rPr>
              <a:t>Aliases</a:t>
            </a:r>
            <a:r>
              <a:rPr lang="en-US" sz="2800" noProof="1">
                <a:solidFill>
                  <a:srgbClr val="FFFFFF"/>
                </a:solidFill>
              </a:rPr>
              <a:t> for executing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node commands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90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 Setup</a:t>
            </a:r>
            <a:endParaRPr lang="bg-BG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Development Environments for Node.js</a:t>
            </a:r>
            <a:endParaRPr lang="bg-BG" dirty="0"/>
          </a:p>
        </p:txBody>
      </p:sp>
      <p:pic>
        <p:nvPicPr>
          <p:cNvPr id="3076" name="Picture 4" descr="C:\Users\Vako\Desktop\sublime-text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412" y="2555111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:\Users\Vako\Desktop\35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636" y="2250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:\Users\Vako\Desktop\Visual_Studio_Code_0.10.1_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681" y="1681222"/>
            <a:ext cx="2966978" cy="296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 descr="C:\Users\Vako\Desktop\1200px-Brackets_Icon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904" y="2250311"/>
            <a:ext cx="18288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7" descr="C:\Users\Vako\Desktop\Notepad-Free-Downloa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301" y="2710479"/>
            <a:ext cx="1267626" cy="908464"/>
          </a:xfrm>
          <a:prstGeom prst="rect">
            <a:avLst/>
          </a:prstGeom>
          <a:noFill/>
          <a:effectLst>
            <a:glow rad="76200">
              <a:schemeClr val="tx1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2091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Download from </a:t>
            </a:r>
            <a:r>
              <a:rPr lang="en-US" dirty="0">
                <a:hlinkClick r:id="rId2"/>
              </a:rPr>
              <a:t>https://code.visualstudio.com/</a:t>
            </a:r>
            <a:endParaRPr lang="en-US" dirty="0"/>
          </a:p>
          <a:p>
            <a:r>
              <a:rPr lang="en-US" dirty="0"/>
              <a:t>Official Node.js instructions can be found at:</a:t>
            </a:r>
          </a:p>
          <a:p>
            <a:pPr>
              <a:spcBef>
                <a:spcPts val="10800"/>
              </a:spcBef>
            </a:pPr>
            <a:r>
              <a:rPr lang="en-US" dirty="0"/>
              <a:t>Recommended </a:t>
            </a:r>
            <a:r>
              <a:rPr lang="en-US" dirty="0">
                <a:solidFill>
                  <a:schemeClr val="accent1"/>
                </a:solidFill>
              </a:rPr>
              <a:t>linters</a:t>
            </a:r>
            <a:r>
              <a:rPr lang="en-US" dirty="0"/>
              <a:t>: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Configuring Visual Studio Code</a:t>
            </a:r>
            <a:endParaRPr lang="bg-BG" dirty="0"/>
          </a:p>
        </p:txBody>
      </p:sp>
      <p:pic>
        <p:nvPicPr>
          <p:cNvPr id="8" name="Picture 2" descr="C:\Users\Vako\Desktop\Visual_Studio_Code_0.10.1_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034" y="1147822"/>
            <a:ext cx="1366778" cy="136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5"/>
          <p:cNvSpPr txBox="1">
            <a:spLocks/>
          </p:cNvSpPr>
          <p:nvPr/>
        </p:nvSpPr>
        <p:spPr>
          <a:xfrm>
            <a:off x="608012" y="2895600"/>
            <a:ext cx="109728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  <a:hlinkClick r:id="rId4"/>
              </a:rPr>
              <a:t>https://code.visualstudio.com/docs/runtimes/nodejs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4098" name="Picture 2" descr="C:\Users\Vako\Desktop\Microsoft.VisualStudio.Services.Icons.Default.pn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2" y="4622540"/>
            <a:ext cx="1854460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Vako\Desktop\Microsoft.VisualStudio.Services.Icons.pn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670" y="4622540"/>
            <a:ext cx="1854460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Vako\Desktop\Microsoft.VisualStudio.Services.I.pn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629" y="4622540"/>
            <a:ext cx="1607483" cy="1854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7597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Core Node Component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75012" y="1779272"/>
            <a:ext cx="5638800" cy="3021328"/>
            <a:chOff x="3960812" y="2081007"/>
            <a:chExt cx="4267200" cy="22864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3812" y="2081007"/>
              <a:ext cx="1981200" cy="2286410"/>
            </a:xfrm>
            <a:prstGeom prst="rect">
              <a:avLst/>
            </a:prstGeom>
          </p:spPr>
        </p:pic>
        <p:sp>
          <p:nvSpPr>
            <p:cNvPr id="3" name="Arrow: Curved Right 2"/>
            <p:cNvSpPr/>
            <p:nvPr/>
          </p:nvSpPr>
          <p:spPr>
            <a:xfrm>
              <a:off x="3960812" y="2527458"/>
              <a:ext cx="838200" cy="1393508"/>
            </a:xfrm>
            <a:prstGeom prst="curvedRightArrow">
              <a:avLst/>
            </a:prstGeom>
            <a:solidFill>
              <a:srgbClr val="88B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  <p:sp>
          <p:nvSpPr>
            <p:cNvPr id="7" name="Arrow: Curved Right 6"/>
            <p:cNvSpPr/>
            <p:nvPr/>
          </p:nvSpPr>
          <p:spPr>
            <a:xfrm rot="10800000">
              <a:off x="7389812" y="2527458"/>
              <a:ext cx="838200" cy="1393508"/>
            </a:xfrm>
            <a:prstGeom prst="curvedRightArrow">
              <a:avLst/>
            </a:prstGeom>
            <a:solidFill>
              <a:srgbClr val="88BC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1685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2932112" y="1371600"/>
            <a:ext cx="6324600" cy="4649942"/>
            <a:chOff x="4341812" y="1371600"/>
            <a:chExt cx="6324600" cy="4649942"/>
          </a:xfrm>
        </p:grpSpPr>
        <p:grpSp>
          <p:nvGrpSpPr>
            <p:cNvPr id="3" name="Group 2"/>
            <p:cNvGrpSpPr/>
            <p:nvPr/>
          </p:nvGrpSpPr>
          <p:grpSpPr>
            <a:xfrm>
              <a:off x="4341812" y="1371600"/>
              <a:ext cx="914400" cy="4649942"/>
              <a:chOff x="6967292" y="770121"/>
              <a:chExt cx="914400" cy="4649942"/>
            </a:xfrm>
          </p:grpSpPr>
          <p:sp>
            <p:nvSpPr>
              <p:cNvPr id="9" name="Rectangle: Rounded Corners 13"/>
              <p:cNvSpPr/>
              <p:nvPr/>
            </p:nvSpPr>
            <p:spPr>
              <a:xfrm>
                <a:off x="6967292" y="770121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0" name="Rectangle: Rounded Corners 13"/>
              <p:cNvSpPr/>
              <p:nvPr/>
            </p:nvSpPr>
            <p:spPr>
              <a:xfrm>
                <a:off x="6967292" y="1295400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1" name="Rectangle: Rounded Corners 13"/>
              <p:cNvSpPr/>
              <p:nvPr/>
            </p:nvSpPr>
            <p:spPr>
              <a:xfrm>
                <a:off x="6967292" y="1807154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2" name="Rectangle: Rounded Corners 13"/>
              <p:cNvSpPr/>
              <p:nvPr/>
            </p:nvSpPr>
            <p:spPr>
              <a:xfrm>
                <a:off x="6967292" y="2318908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3" name="Rectangle: Rounded Corners 13"/>
              <p:cNvSpPr/>
              <p:nvPr/>
            </p:nvSpPr>
            <p:spPr>
              <a:xfrm>
                <a:off x="6967292" y="2836364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4" name="Rectangle: Rounded Corners 13"/>
              <p:cNvSpPr/>
              <p:nvPr/>
            </p:nvSpPr>
            <p:spPr>
              <a:xfrm>
                <a:off x="6967292" y="3353820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5" name="Rectangle: Rounded Corners 13"/>
              <p:cNvSpPr/>
              <p:nvPr/>
            </p:nvSpPr>
            <p:spPr>
              <a:xfrm>
                <a:off x="6967292" y="3879099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6" name="Rectangle: Rounded Corners 13"/>
              <p:cNvSpPr/>
              <p:nvPr/>
            </p:nvSpPr>
            <p:spPr>
              <a:xfrm>
                <a:off x="6967292" y="4390853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  <p:sp>
            <p:nvSpPr>
              <p:cNvPr id="17" name="Rectangle: Rounded Corners 13"/>
              <p:cNvSpPr/>
              <p:nvPr/>
            </p:nvSpPr>
            <p:spPr>
              <a:xfrm>
                <a:off x="6967292" y="4902607"/>
                <a:ext cx="914400" cy="517456"/>
              </a:xfrm>
              <a:prstGeom prst="roundRect">
                <a:avLst>
                  <a:gd name="adj" fmla="val 5319"/>
                </a:avLst>
              </a:prstGeom>
              <a:solidFill>
                <a:srgbClr val="F0A22E">
                  <a:alpha val="25098"/>
                </a:srgbClr>
              </a:solidFill>
              <a:ln w="38100">
                <a:solidFill>
                  <a:srgbClr val="F3CD6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endParaRPr>
              </a:p>
            </p:txBody>
          </p:sp>
        </p:grpSp>
        <p:sp>
          <p:nvSpPr>
            <p:cNvPr id="19" name="Rectangle: Rounded Corners 18"/>
            <p:cNvSpPr/>
            <p:nvPr/>
          </p:nvSpPr>
          <p:spPr>
            <a:xfrm>
              <a:off x="5713412" y="1371600"/>
              <a:ext cx="4953000" cy="464994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Long-running processes</a:t>
              </a:r>
            </a:p>
          </p:txBody>
        </p:sp>
      </p:grp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1522412" y="2155607"/>
            <a:ext cx="14097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/>
          <p:cNvCxnSpPr>
            <a:stCxn id="10" idx="3"/>
            <a:endCxn id="13" idx="3"/>
          </p:cNvCxnSpPr>
          <p:nvPr/>
        </p:nvCxnSpPr>
        <p:spPr>
          <a:xfrm>
            <a:off x="3846512" y="2155607"/>
            <a:ext cx="12700" cy="1540964"/>
          </a:xfrm>
          <a:prstGeom prst="bentConnector3">
            <a:avLst>
              <a:gd name="adj1" fmla="val 21000000"/>
            </a:avLst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1"/>
          </p:cNvCxnSpPr>
          <p:nvPr/>
        </p:nvCxnSpPr>
        <p:spPr>
          <a:xfrm flipH="1">
            <a:off x="1522412" y="3696571"/>
            <a:ext cx="14097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</p:cNvCxnSpPr>
          <p:nvPr/>
        </p:nvCxnSpPr>
        <p:spPr>
          <a:xfrm>
            <a:off x="1522412" y="3179115"/>
            <a:ext cx="1409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/>
          <p:cNvCxnSpPr>
            <a:cxnSpLocks/>
            <a:stCxn id="12" idx="3"/>
            <a:endCxn id="16" idx="3"/>
          </p:cNvCxnSpPr>
          <p:nvPr/>
        </p:nvCxnSpPr>
        <p:spPr>
          <a:xfrm>
            <a:off x="3846512" y="3179115"/>
            <a:ext cx="12700" cy="2071945"/>
          </a:xfrm>
          <a:prstGeom prst="bentConnector3">
            <a:avLst>
              <a:gd name="adj1" fmla="val 18600000"/>
            </a:avLst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1522412" y="5251060"/>
            <a:ext cx="14097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5923" name="Straight Arrow Connector 465922"/>
          <p:cNvCxnSpPr>
            <a:stCxn id="10" idx="3"/>
          </p:cNvCxnSpPr>
          <p:nvPr/>
        </p:nvCxnSpPr>
        <p:spPr>
          <a:xfrm>
            <a:off x="3846512" y="2155607"/>
            <a:ext cx="2628900" cy="0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/>
          <p:cNvPicPr>
            <a:picLocks noChangeAspect="1"/>
          </p:cNvPicPr>
          <p:nvPr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12" y="3101706"/>
            <a:ext cx="1066800" cy="1066802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578" y="3744834"/>
            <a:ext cx="903366" cy="903366"/>
          </a:xfrm>
          <a:prstGeom prst="rect">
            <a:avLst/>
          </a:prstGeom>
        </p:spPr>
      </p:pic>
      <p:cxnSp>
        <p:nvCxnSpPr>
          <p:cNvPr id="41" name="Straight Arrow Connector 40"/>
          <p:cNvCxnSpPr>
            <a:cxnSpLocks/>
          </p:cNvCxnSpPr>
          <p:nvPr/>
        </p:nvCxnSpPr>
        <p:spPr>
          <a:xfrm>
            <a:off x="1522412" y="4220451"/>
            <a:ext cx="140970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/>
          <p:cNvCxnSpPr>
            <a:cxnSpLocks/>
            <a:stCxn id="14" idx="3"/>
            <a:endCxn id="15" idx="3"/>
          </p:cNvCxnSpPr>
          <p:nvPr/>
        </p:nvCxnSpPr>
        <p:spPr>
          <a:xfrm>
            <a:off x="3846512" y="4214027"/>
            <a:ext cx="12700" cy="525279"/>
          </a:xfrm>
          <a:prstGeom prst="bentConnector3">
            <a:avLst>
              <a:gd name="adj1" fmla="val 20890913"/>
            </a:avLst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H="1">
            <a:off x="1522412" y="4753348"/>
            <a:ext cx="140970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cxnSpLocks/>
          </p:cNvCxnSpPr>
          <p:nvPr/>
        </p:nvCxnSpPr>
        <p:spPr>
          <a:xfrm>
            <a:off x="3846512" y="3179115"/>
            <a:ext cx="2324100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utoShape 7"/>
          <p:cNvSpPr>
            <a:spLocks noChangeArrowheads="1"/>
          </p:cNvSpPr>
          <p:nvPr/>
        </p:nvSpPr>
        <p:spPr bwMode="auto">
          <a:xfrm>
            <a:off x="6778624" y="4792283"/>
            <a:ext cx="3423812" cy="1055608"/>
          </a:xfrm>
          <a:prstGeom prst="wedgeRoundRectCallout">
            <a:avLst>
              <a:gd name="adj1" fmla="val -52131"/>
              <a:gd name="adj2" fmla="val -9012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Order of completion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is </a:t>
            </a:r>
            <a:r>
              <a:rPr lang="en-US" sz="2800" b="1" noProof="1">
                <a:solidFill>
                  <a:schemeClr val="accent1"/>
                </a:solidFill>
              </a:rPr>
              <a:t>not</a:t>
            </a:r>
            <a:r>
              <a:rPr lang="en-US" sz="2800" noProof="1">
                <a:solidFill>
                  <a:srgbClr val="FFFFFF"/>
                </a:solidFill>
              </a:rPr>
              <a:t> guaranteed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9360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5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5" dur="2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9700000">
                                      <p:cBhvr>
                                        <p:cTn id="17" dur="2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2519563" y="1295400"/>
            <a:ext cx="2362200" cy="3429000"/>
            <a:chOff x="2519563" y="1295400"/>
            <a:chExt cx="2362200" cy="3429000"/>
          </a:xfrm>
        </p:grpSpPr>
        <p:sp>
          <p:nvSpPr>
            <p:cNvPr id="9" name="Rectangle: Rounded Corners 8"/>
            <p:cNvSpPr/>
            <p:nvPr/>
          </p:nvSpPr>
          <p:spPr>
            <a:xfrm>
              <a:off x="2519563" y="1295400"/>
              <a:ext cx="2362200" cy="34290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The Stack</a:t>
              </a:r>
            </a:p>
          </p:txBody>
        </p:sp>
        <p:sp>
          <p:nvSpPr>
            <p:cNvPr id="12" name="Rectangle: Rounded Corners 13"/>
            <p:cNvSpPr/>
            <p:nvPr/>
          </p:nvSpPr>
          <p:spPr>
            <a:xfrm>
              <a:off x="2689348" y="4038600"/>
              <a:ext cx="2033464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function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160362" y="1295400"/>
            <a:ext cx="4508900" cy="3429000"/>
            <a:chOff x="5160362" y="1295400"/>
            <a:chExt cx="4508900" cy="3429000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160362" y="1295400"/>
              <a:ext cx="4508900" cy="3429000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2800" b="1" dirty="0">
                  <a:solidFill>
                    <a:srgbClr val="FBEED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The Heap</a:t>
              </a:r>
            </a:p>
          </p:txBody>
        </p:sp>
        <p:sp>
          <p:nvSpPr>
            <p:cNvPr id="15" name="Rectangle: Rounded Corners 13"/>
            <p:cNvSpPr/>
            <p:nvPr/>
          </p:nvSpPr>
          <p:spPr>
            <a:xfrm>
              <a:off x="53258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6" name="Rectangle: Rounded Corners 13"/>
            <p:cNvSpPr/>
            <p:nvPr/>
          </p:nvSpPr>
          <p:spPr>
            <a:xfrm>
              <a:off x="64057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7" name="Rectangle: Rounded Corners 13"/>
            <p:cNvSpPr/>
            <p:nvPr/>
          </p:nvSpPr>
          <p:spPr>
            <a:xfrm>
              <a:off x="74856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8" name="Rectangle: Rounded Corners 13"/>
            <p:cNvSpPr/>
            <p:nvPr/>
          </p:nvSpPr>
          <p:spPr>
            <a:xfrm>
              <a:off x="8565562" y="19812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19" name="Rectangle: Rounded Corners 13"/>
            <p:cNvSpPr/>
            <p:nvPr/>
          </p:nvSpPr>
          <p:spPr>
            <a:xfrm>
              <a:off x="53258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0" name="Rectangle: Rounded Corners 13"/>
            <p:cNvSpPr/>
            <p:nvPr/>
          </p:nvSpPr>
          <p:spPr>
            <a:xfrm>
              <a:off x="64057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1" name="Rectangle: Rounded Corners 13"/>
            <p:cNvSpPr/>
            <p:nvPr/>
          </p:nvSpPr>
          <p:spPr>
            <a:xfrm>
              <a:off x="74856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2" name="Rectangle: Rounded Corners 13"/>
            <p:cNvSpPr/>
            <p:nvPr/>
          </p:nvSpPr>
          <p:spPr>
            <a:xfrm>
              <a:off x="8565562" y="26670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3" name="Rectangle: Rounded Corners 13"/>
            <p:cNvSpPr/>
            <p:nvPr/>
          </p:nvSpPr>
          <p:spPr>
            <a:xfrm>
              <a:off x="53258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4" name="Rectangle: Rounded Corners 13"/>
            <p:cNvSpPr/>
            <p:nvPr/>
          </p:nvSpPr>
          <p:spPr>
            <a:xfrm>
              <a:off x="64057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5" name="Rectangle: Rounded Corners 13"/>
            <p:cNvSpPr/>
            <p:nvPr/>
          </p:nvSpPr>
          <p:spPr>
            <a:xfrm>
              <a:off x="74856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6" name="Rectangle: Rounded Corners 13"/>
            <p:cNvSpPr/>
            <p:nvPr/>
          </p:nvSpPr>
          <p:spPr>
            <a:xfrm>
              <a:off x="8565562" y="33528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7" name="Rectangle: Rounded Corners 13"/>
            <p:cNvSpPr/>
            <p:nvPr/>
          </p:nvSpPr>
          <p:spPr>
            <a:xfrm>
              <a:off x="53258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8" name="Rectangle: Rounded Corners 13"/>
            <p:cNvSpPr/>
            <p:nvPr/>
          </p:nvSpPr>
          <p:spPr>
            <a:xfrm>
              <a:off x="64057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29" name="Rectangle: Rounded Corners 13"/>
            <p:cNvSpPr/>
            <p:nvPr/>
          </p:nvSpPr>
          <p:spPr>
            <a:xfrm>
              <a:off x="74856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  <p:sp>
          <p:nvSpPr>
            <p:cNvPr id="30" name="Rectangle: Rounded Corners 13"/>
            <p:cNvSpPr/>
            <p:nvPr/>
          </p:nvSpPr>
          <p:spPr>
            <a:xfrm>
              <a:off x="8565562" y="4038600"/>
              <a:ext cx="914400" cy="517456"/>
            </a:xfrm>
            <a:prstGeom prst="roundRect">
              <a:avLst>
                <a:gd name="adj" fmla="val 5319"/>
              </a:avLst>
            </a:prstGeom>
            <a:solidFill>
              <a:srgbClr val="F0A22E">
                <a:alpha val="25098"/>
              </a:srgbClr>
            </a:solidFill>
            <a:ln w="38100">
              <a:solidFill>
                <a:srgbClr val="F3CD6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7415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sp>
        <p:nvSpPr>
          <p:cNvPr id="12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1026727" y="4996983"/>
            <a:ext cx="2248285" cy="578882"/>
          </a:xfrm>
          <a:prstGeom prst="wedgeRoundRectCallout">
            <a:avLst>
              <a:gd name="adj1" fmla="val -754"/>
              <a:gd name="adj2" fmla="val -2013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Function </a:t>
            </a:r>
            <a:r>
              <a:rPr lang="en-US" sz="2800" noProof="1">
                <a:solidFill>
                  <a:schemeClr val="accent1"/>
                </a:solidFill>
              </a:rPr>
              <a:t>call</a:t>
            </a:r>
          </a:p>
        </p:txBody>
      </p:sp>
      <p:cxnSp>
        <p:nvCxnSpPr>
          <p:cNvPr id="3" name="Connector: Curved 2"/>
          <p:cNvCxnSpPr>
            <a:stCxn id="12" idx="1"/>
            <a:endCxn id="31" idx="1"/>
          </p:cNvCxnSpPr>
          <p:nvPr/>
        </p:nvCxnSpPr>
        <p:spPr>
          <a:xfrm rot="10800000">
            <a:off x="2689348" y="3611528"/>
            <a:ext cx="12700" cy="685800"/>
          </a:xfrm>
          <a:prstGeom prst="curvedConnector3">
            <a:avLst>
              <a:gd name="adj1" fmla="val 365454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/>
          <p:cNvCxnSpPr>
            <a:cxnSpLocks/>
            <a:stCxn id="31" idx="1"/>
            <a:endCxn id="32" idx="1"/>
          </p:cNvCxnSpPr>
          <p:nvPr/>
        </p:nvCxnSpPr>
        <p:spPr>
          <a:xfrm rot="10800000">
            <a:off x="2689348" y="2925728"/>
            <a:ext cx="12700" cy="685800"/>
          </a:xfrm>
          <a:prstGeom prst="curvedConnector3">
            <a:avLst>
              <a:gd name="adj1" fmla="val 387273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AutoShape 7"/>
          <p:cNvSpPr>
            <a:spLocks noChangeArrowheads="1"/>
          </p:cNvSpPr>
          <p:nvPr/>
        </p:nvSpPr>
        <p:spPr bwMode="auto">
          <a:xfrm>
            <a:off x="5256212" y="4920453"/>
            <a:ext cx="2954893" cy="578882"/>
          </a:xfrm>
          <a:prstGeom prst="wedgeRoundRectCallout">
            <a:avLst>
              <a:gd name="adj1" fmla="val -44827"/>
              <a:gd name="adj2" fmla="val -30182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Execution </a:t>
            </a:r>
            <a:r>
              <a:rPr lang="en-US" sz="2800" noProof="1">
                <a:solidFill>
                  <a:schemeClr val="accent1"/>
                </a:solidFill>
              </a:rPr>
              <a:t>returns</a:t>
            </a:r>
          </a:p>
        </p:txBody>
      </p:sp>
      <p:cxnSp>
        <p:nvCxnSpPr>
          <p:cNvPr id="40" name="Connector: Curved 39"/>
          <p:cNvCxnSpPr>
            <a:cxnSpLocks/>
          </p:cNvCxnSpPr>
          <p:nvPr/>
        </p:nvCxnSpPr>
        <p:spPr>
          <a:xfrm>
            <a:off x="4722812" y="2925728"/>
            <a:ext cx="12700" cy="685800"/>
          </a:xfrm>
          <a:prstGeom prst="curvedConnector3">
            <a:avLst>
              <a:gd name="adj1" fmla="val 463636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</p:cNvCxnSpPr>
          <p:nvPr/>
        </p:nvCxnSpPr>
        <p:spPr>
          <a:xfrm>
            <a:off x="4722812" y="3611528"/>
            <a:ext cx="12700" cy="685800"/>
          </a:xfrm>
          <a:prstGeom prst="curvedConnector3">
            <a:avLst>
              <a:gd name="adj1" fmla="val 474545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58508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  <p:bldP spid="32" grpId="1" animBg="1"/>
      <p:bldP spid="33" grpId="0" animBg="1"/>
      <p:bldP spid="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 Execution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3046412" y="5207220"/>
            <a:ext cx="2898032" cy="578882"/>
          </a:xfrm>
          <a:prstGeom prst="wedgeRoundRectCallout">
            <a:avLst>
              <a:gd name="adj1" fmla="val -29420"/>
              <a:gd name="adj2" fmla="val -177369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Program </a:t>
            </a:r>
            <a:r>
              <a:rPr lang="en-US" sz="2800" noProof="1">
                <a:solidFill>
                  <a:schemeClr val="accent1"/>
                </a:solidFill>
              </a:rPr>
              <a:t>finished</a:t>
            </a:r>
          </a:p>
        </p:txBody>
      </p:sp>
    </p:spTree>
    <p:extLst>
      <p:ext uri="{BB962C8B-B14F-4D97-AF65-F5344CB8AC3E}">
        <p14:creationId xmlns:p14="http://schemas.microsoft.com/office/powerpoint/2010/main" val="308727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2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cxnSp>
        <p:nvCxnSpPr>
          <p:cNvPr id="3" name="Connector: Curved 2"/>
          <p:cNvCxnSpPr>
            <a:stCxn id="32" idx="3"/>
            <a:endCxn id="36" idx="3"/>
          </p:cNvCxnSpPr>
          <p:nvPr/>
        </p:nvCxnSpPr>
        <p:spPr>
          <a:xfrm flipH="1">
            <a:off x="3960812" y="2925728"/>
            <a:ext cx="762000" cy="2749550"/>
          </a:xfrm>
          <a:prstGeom prst="curvedConnector3">
            <a:avLst>
              <a:gd name="adj1" fmla="val -126364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5332412" y="5288518"/>
            <a:ext cx="4182756" cy="578882"/>
          </a:xfrm>
          <a:prstGeom prst="wedgeRoundRectCallout">
            <a:avLst>
              <a:gd name="adj1" fmla="val -65579"/>
              <a:gd name="adj2" fmla="val 18884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Event placed in the </a:t>
            </a:r>
            <a:r>
              <a:rPr lang="en-US" sz="2800" noProof="1">
                <a:solidFill>
                  <a:schemeClr val="accent1"/>
                </a:solidFill>
              </a:rPr>
              <a:t>queue</a:t>
            </a:r>
          </a:p>
        </p:txBody>
      </p:sp>
    </p:spTree>
    <p:extLst>
      <p:ext uri="{BB962C8B-B14F-4D97-AF65-F5344CB8AC3E}">
        <p14:creationId xmlns:p14="http://schemas.microsoft.com/office/powerpoint/2010/main" val="165735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6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WWW = </a:t>
            </a:r>
            <a:r>
              <a:rPr lang="en-US" dirty="0">
                <a:solidFill>
                  <a:schemeClr val="accent1"/>
                </a:solidFill>
              </a:rPr>
              <a:t>World Wide Web </a:t>
            </a:r>
            <a:r>
              <a:rPr lang="en-US" dirty="0"/>
              <a:t>= Web</a:t>
            </a:r>
          </a:p>
          <a:p>
            <a:pPr lvl="1"/>
            <a:r>
              <a:rPr lang="en-US" dirty="0"/>
              <a:t>Global distributed information system in Internet</a:t>
            </a:r>
          </a:p>
          <a:p>
            <a:pPr lvl="1"/>
            <a:r>
              <a:rPr lang="en-US" dirty="0"/>
              <a:t>Consists of set of </a:t>
            </a:r>
            <a:r>
              <a:rPr lang="en-US" dirty="0">
                <a:solidFill>
                  <a:schemeClr val="accent1"/>
                </a:solidFill>
              </a:rPr>
              <a:t>documents</a:t>
            </a:r>
            <a:r>
              <a:rPr lang="en-US" dirty="0"/>
              <a:t> (and other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) located on different Internet servers</a:t>
            </a:r>
          </a:p>
          <a:p>
            <a:pPr lvl="1"/>
            <a:r>
              <a:rPr lang="en-US" dirty="0"/>
              <a:t>Web servers </a:t>
            </a:r>
            <a:r>
              <a:rPr lang="en-US" dirty="0">
                <a:solidFill>
                  <a:schemeClr val="accent1"/>
                </a:solidFill>
              </a:rPr>
              <a:t>provide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browsers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the Web content</a:t>
            </a:r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WWW?</a:t>
            </a:r>
            <a:endParaRPr lang="bg-B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4183770"/>
            <a:ext cx="3551828" cy="221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363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5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59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59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sp>
        <p:nvSpPr>
          <p:cNvPr id="31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2" name="Rectangle: Rounded Corners 13"/>
          <p:cNvSpPr/>
          <p:nvPr/>
        </p:nvSpPr>
        <p:spPr>
          <a:xfrm>
            <a:off x="2689348" y="33528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5" name="Rectangle: Rounded Corners 13"/>
          <p:cNvSpPr/>
          <p:nvPr/>
        </p:nvSpPr>
        <p:spPr>
          <a:xfrm>
            <a:off x="2689348" y="26670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cxnSp>
        <p:nvCxnSpPr>
          <p:cNvPr id="37" name="Connector: Curved 36"/>
          <p:cNvCxnSpPr>
            <a:cxnSpLocks/>
          </p:cNvCxnSpPr>
          <p:nvPr/>
        </p:nvCxnSpPr>
        <p:spPr>
          <a:xfrm>
            <a:off x="4722812" y="2925728"/>
            <a:ext cx="12700" cy="685800"/>
          </a:xfrm>
          <a:prstGeom prst="curvedConnector3">
            <a:avLst>
              <a:gd name="adj1" fmla="val 4636362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Curved 37"/>
          <p:cNvCxnSpPr>
            <a:cxnSpLocks/>
          </p:cNvCxnSpPr>
          <p:nvPr/>
        </p:nvCxnSpPr>
        <p:spPr>
          <a:xfrm>
            <a:off x="4722812" y="3611528"/>
            <a:ext cx="12700" cy="685800"/>
          </a:xfrm>
          <a:prstGeom prst="curvedConnector3">
            <a:avLst>
              <a:gd name="adj1" fmla="val 4745457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5773415" y="2371016"/>
            <a:ext cx="3012749" cy="1055608"/>
          </a:xfrm>
          <a:prstGeom prst="wedgeRoundRectCallout">
            <a:avLst>
              <a:gd name="adj1" fmla="val -91406"/>
              <a:gd name="adj2" fmla="val 1370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Execution stack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is </a:t>
            </a:r>
            <a:r>
              <a:rPr lang="en-US" sz="2800" b="1" noProof="1">
                <a:solidFill>
                  <a:schemeClr val="accent1"/>
                </a:solidFill>
              </a:rPr>
              <a:t>empty</a:t>
            </a:r>
          </a:p>
        </p:txBody>
      </p:sp>
    </p:spTree>
    <p:extLst>
      <p:ext uri="{BB962C8B-B14F-4D97-AF65-F5344CB8AC3E}">
        <p14:creationId xmlns:p14="http://schemas.microsoft.com/office/powerpoint/2010/main" val="17087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5" grpId="0" animBg="1"/>
      <p:bldP spid="3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/>
          <p:cNvSpPr/>
          <p:nvPr/>
        </p:nvSpPr>
        <p:spPr>
          <a:xfrm>
            <a:off x="2519563" y="1295400"/>
            <a:ext cx="23622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65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Event Loop</a:t>
            </a:r>
            <a:endParaRPr lang="bg-BG" dirty="0"/>
          </a:p>
        </p:txBody>
      </p:sp>
      <p:sp>
        <p:nvSpPr>
          <p:cNvPr id="14" name="Rectangle: Rounded Corners 13"/>
          <p:cNvSpPr/>
          <p:nvPr/>
        </p:nvSpPr>
        <p:spPr>
          <a:xfrm>
            <a:off x="5160362" y="1295400"/>
            <a:ext cx="4508900" cy="34290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The Heap</a:t>
            </a:r>
          </a:p>
        </p:txBody>
      </p:sp>
      <p:sp>
        <p:nvSpPr>
          <p:cNvPr id="15" name="Rectangle: Rounded Corners 13"/>
          <p:cNvSpPr/>
          <p:nvPr/>
        </p:nvSpPr>
        <p:spPr>
          <a:xfrm>
            <a:off x="53258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6" name="Rectangle: Rounded Corners 13"/>
          <p:cNvSpPr/>
          <p:nvPr/>
        </p:nvSpPr>
        <p:spPr>
          <a:xfrm>
            <a:off x="64057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7" name="Rectangle: Rounded Corners 13"/>
          <p:cNvSpPr/>
          <p:nvPr/>
        </p:nvSpPr>
        <p:spPr>
          <a:xfrm>
            <a:off x="74856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8" name="Rectangle: Rounded Corners 13"/>
          <p:cNvSpPr/>
          <p:nvPr/>
        </p:nvSpPr>
        <p:spPr>
          <a:xfrm>
            <a:off x="8565562" y="19812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9" name="Rectangle: Rounded Corners 13"/>
          <p:cNvSpPr/>
          <p:nvPr/>
        </p:nvSpPr>
        <p:spPr>
          <a:xfrm>
            <a:off x="53258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0" name="Rectangle: Rounded Corners 13"/>
          <p:cNvSpPr/>
          <p:nvPr/>
        </p:nvSpPr>
        <p:spPr>
          <a:xfrm>
            <a:off x="64057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1" name="Rectangle: Rounded Corners 13"/>
          <p:cNvSpPr/>
          <p:nvPr/>
        </p:nvSpPr>
        <p:spPr>
          <a:xfrm>
            <a:off x="74856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2" name="Rectangle: Rounded Corners 13"/>
          <p:cNvSpPr/>
          <p:nvPr/>
        </p:nvSpPr>
        <p:spPr>
          <a:xfrm>
            <a:off x="8565562" y="26670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3" name="Rectangle: Rounded Corners 13"/>
          <p:cNvSpPr/>
          <p:nvPr/>
        </p:nvSpPr>
        <p:spPr>
          <a:xfrm>
            <a:off x="53258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4" name="Rectangle: Rounded Corners 13"/>
          <p:cNvSpPr/>
          <p:nvPr/>
        </p:nvSpPr>
        <p:spPr>
          <a:xfrm>
            <a:off x="64057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5" name="Rectangle: Rounded Corners 13"/>
          <p:cNvSpPr/>
          <p:nvPr/>
        </p:nvSpPr>
        <p:spPr>
          <a:xfrm>
            <a:off x="74856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6" name="Rectangle: Rounded Corners 13"/>
          <p:cNvSpPr/>
          <p:nvPr/>
        </p:nvSpPr>
        <p:spPr>
          <a:xfrm>
            <a:off x="8565562" y="33528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7" name="Rectangle: Rounded Corners 13"/>
          <p:cNvSpPr/>
          <p:nvPr/>
        </p:nvSpPr>
        <p:spPr>
          <a:xfrm>
            <a:off x="53258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8" name="Rectangle: Rounded Corners 13"/>
          <p:cNvSpPr/>
          <p:nvPr/>
        </p:nvSpPr>
        <p:spPr>
          <a:xfrm>
            <a:off x="64057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29" name="Rectangle: Rounded Corners 13"/>
          <p:cNvSpPr/>
          <p:nvPr/>
        </p:nvSpPr>
        <p:spPr>
          <a:xfrm>
            <a:off x="74856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0" name="Rectangle: Rounded Corners 13"/>
          <p:cNvSpPr/>
          <p:nvPr/>
        </p:nvSpPr>
        <p:spPr>
          <a:xfrm>
            <a:off x="8565562" y="4038600"/>
            <a:ext cx="914400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BEED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4" name="Rectangle: Rounded Corners 33"/>
          <p:cNvSpPr/>
          <p:nvPr/>
        </p:nvSpPr>
        <p:spPr>
          <a:xfrm>
            <a:off x="2531830" y="4892744"/>
            <a:ext cx="7137432" cy="1199123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Event Queue</a:t>
            </a:r>
          </a:p>
        </p:txBody>
      </p:sp>
      <p:sp>
        <p:nvSpPr>
          <p:cNvPr id="36" name="Rectangle: Rounded Corners 13"/>
          <p:cNvSpPr/>
          <p:nvPr/>
        </p:nvSpPr>
        <p:spPr>
          <a:xfrm>
            <a:off x="2689348" y="5416550"/>
            <a:ext cx="1271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event</a:t>
            </a:r>
          </a:p>
        </p:txBody>
      </p:sp>
      <p:cxnSp>
        <p:nvCxnSpPr>
          <p:cNvPr id="7" name="Connector: Curved 6"/>
          <p:cNvCxnSpPr>
            <a:cxnSpLocks/>
            <a:stCxn id="36" idx="1"/>
          </p:cNvCxnSpPr>
          <p:nvPr/>
        </p:nvCxnSpPr>
        <p:spPr>
          <a:xfrm rot="10800000">
            <a:off x="2689348" y="4297328"/>
            <a:ext cx="12700" cy="1377950"/>
          </a:xfrm>
          <a:prstGeom prst="curvedConnector3">
            <a:avLst>
              <a:gd name="adj1" fmla="val 6163638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13"/>
          <p:cNvSpPr/>
          <p:nvPr/>
        </p:nvSpPr>
        <p:spPr>
          <a:xfrm>
            <a:off x="2689348" y="4038600"/>
            <a:ext cx="2033464" cy="517456"/>
          </a:xfrm>
          <a:prstGeom prst="roundRect">
            <a:avLst>
              <a:gd name="adj" fmla="val 5319"/>
            </a:avLst>
          </a:prstGeom>
          <a:solidFill>
            <a:srgbClr val="F0A22E">
              <a:alpha val="25098"/>
            </a:srgbClr>
          </a:solidFill>
          <a:ln w="38100">
            <a:solidFill>
              <a:srgbClr val="F3CD6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>
            <a:off x="1370012" y="2373692"/>
            <a:ext cx="4162299" cy="578882"/>
          </a:xfrm>
          <a:prstGeom prst="wedgeRoundRectCallout">
            <a:avLst>
              <a:gd name="adj1" fmla="val -29784"/>
              <a:gd name="adj2" fmla="val 2630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Event </a:t>
            </a:r>
            <a:r>
              <a:rPr lang="en-US" sz="2800" noProof="1">
                <a:solidFill>
                  <a:schemeClr val="accent1"/>
                </a:solidFill>
              </a:rPr>
              <a:t>callback</a:t>
            </a:r>
            <a:r>
              <a:rPr lang="en-US" sz="2800" noProof="1">
                <a:solidFill>
                  <a:srgbClr val="FFFFFF"/>
                </a:solidFill>
              </a:rPr>
              <a:t> is executed</a:t>
            </a:r>
            <a:endParaRPr lang="en-US" sz="2800" noProof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713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synchronous</a:t>
            </a:r>
            <a:r>
              <a:rPr lang="en-US" dirty="0"/>
              <a:t> way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Code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989013" y="3124200"/>
            <a:ext cx="10210800" cy="2548390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conn = getDbConnection(connectionString);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stmt = conn.createStatement();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results = stmt.executeQuery(sqlQuery);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(var i=0; i&lt;results.length; i++)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print results[i];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5256212" y="1524000"/>
            <a:ext cx="3292181" cy="1055608"/>
          </a:xfrm>
          <a:prstGeom prst="wedgeRoundRectCallout">
            <a:avLst>
              <a:gd name="adj1" fmla="val -39162"/>
              <a:gd name="adj2" fmla="val 90403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rgbClr val="FFFFFF"/>
                </a:solidFill>
              </a:rPr>
              <a:t>Operations are</a:t>
            </a:r>
          </a:p>
          <a:p>
            <a:pPr algn="ctr"/>
            <a:r>
              <a:rPr lang="en-US" sz="2800" noProof="1">
                <a:solidFill>
                  <a:srgbClr val="FFFFFF"/>
                </a:solidFill>
              </a:rPr>
              <a:t>carried out </a:t>
            </a:r>
            <a:r>
              <a:rPr lang="en-US" sz="2800" noProof="1">
                <a:solidFill>
                  <a:schemeClr val="accent1"/>
                </a:solidFill>
              </a:rPr>
              <a:t>in order</a:t>
            </a:r>
          </a:p>
        </p:txBody>
      </p:sp>
    </p:spTree>
    <p:extLst>
      <p:ext uri="{BB962C8B-B14F-4D97-AF65-F5344CB8AC3E}">
        <p14:creationId xmlns:p14="http://schemas.microsoft.com/office/powerpoint/2010/main" val="3378577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Node.js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way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Asynchronous Code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001531" y="2590800"/>
            <a:ext cx="10122082" cy="3404009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getDbConnection(connectionString,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(err, conn)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conn.createStatement(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(err, stmt)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var results = stmt.executeQuery(sqlQuery);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results.on('row', function(result)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   // print result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  });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</a:t>
            </a: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…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6986705" y="1219200"/>
            <a:ext cx="3939353" cy="1055608"/>
          </a:xfrm>
          <a:prstGeom prst="wedgeRoundRectCallout">
            <a:avLst>
              <a:gd name="adj1" fmla="val -30039"/>
              <a:gd name="adj2" fmla="val 86355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accent1"/>
                </a:solidFill>
              </a:rPr>
              <a:t>Callbacks</a:t>
            </a:r>
            <a:r>
              <a:rPr lang="en-US" sz="2800" noProof="1">
                <a:solidFill>
                  <a:srgbClr val="FFFFFF"/>
                </a:solidFill>
              </a:rPr>
              <a:t> are invoked</a:t>
            </a:r>
            <a:br>
              <a:rPr lang="en-US" sz="2800" noProof="1">
                <a:solidFill>
                  <a:srgbClr val="FFFFFF"/>
                </a:solidFill>
              </a:rPr>
            </a:br>
            <a:r>
              <a:rPr lang="en-US" sz="2800" noProof="1">
                <a:solidFill>
                  <a:srgbClr val="FFFFFF"/>
                </a:solidFill>
              </a:rPr>
              <a:t>when the result is ready</a:t>
            </a:r>
            <a:endParaRPr lang="en-US" sz="2800" noProof="1">
              <a:solidFill>
                <a:schemeClr val="accent1"/>
              </a:solidFill>
            </a:endParaRP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2589212" y="4811792"/>
            <a:ext cx="4347398" cy="1055608"/>
          </a:xfrm>
          <a:prstGeom prst="wedgeRoundRectCallout">
            <a:avLst>
              <a:gd name="adj1" fmla="val -76599"/>
              <a:gd name="adj2" fmla="val 4749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Code execution </a:t>
            </a:r>
            <a:r>
              <a:rPr lang="en-US" sz="2800" noProof="1">
                <a:solidFill>
                  <a:schemeClr val="accent1"/>
                </a:solidFill>
              </a:rPr>
              <a:t>continues</a:t>
            </a:r>
          </a:p>
          <a:p>
            <a:pPr algn="ctr"/>
            <a:r>
              <a:rPr lang="en-US" sz="2800" noProof="1">
                <a:solidFill>
                  <a:schemeClr val="tx1"/>
                </a:solidFill>
              </a:rPr>
              <a:t>while waiting for response</a:t>
            </a:r>
          </a:p>
        </p:txBody>
      </p:sp>
    </p:spTree>
    <p:extLst>
      <p:ext uri="{BB962C8B-B14F-4D97-AF65-F5344CB8AC3E}">
        <p14:creationId xmlns:p14="http://schemas.microsoft.com/office/powerpoint/2010/main" val="644773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</a:t>
            </a:r>
            <a:r>
              <a:rPr lang="en-US" dirty="0">
                <a:solidFill>
                  <a:schemeClr val="accent1"/>
                </a:solidFill>
              </a:rPr>
              <a:t>callback</a:t>
            </a:r>
            <a:r>
              <a:rPr lang="en-US" dirty="0"/>
              <a:t> is the </a:t>
            </a:r>
            <a:r>
              <a:rPr lang="en-US" dirty="0">
                <a:solidFill>
                  <a:schemeClr val="accent1"/>
                </a:solidFill>
              </a:rPr>
              <a:t>last parameter</a:t>
            </a:r>
            <a:r>
              <a:rPr lang="en-US" dirty="0"/>
              <a:t> in the call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>
                <a:solidFill>
                  <a:schemeClr val="accent1"/>
                </a:solidFill>
              </a:rPr>
              <a:t>Error</a:t>
            </a:r>
            <a:r>
              <a:rPr lang="en-US" dirty="0"/>
              <a:t> is the </a:t>
            </a:r>
            <a:r>
              <a:rPr lang="en-US" dirty="0">
                <a:solidFill>
                  <a:schemeClr val="accent1"/>
                </a:solidFill>
              </a:rPr>
              <a:t>first parameter </a:t>
            </a:r>
            <a:r>
              <a:rPr lang="en-US" dirty="0"/>
              <a:t>in the callback</a:t>
            </a:r>
          </a:p>
          <a:p>
            <a:pPr>
              <a:spcBef>
                <a:spcPts val="26400"/>
              </a:spcBef>
            </a:pPr>
            <a:r>
              <a:rPr lang="en-US" dirty="0"/>
              <a:t>Always </a:t>
            </a:r>
            <a:r>
              <a:rPr lang="en-US" dirty="0">
                <a:solidFill>
                  <a:schemeClr val="accent1"/>
                </a:solidFill>
              </a:rPr>
              <a:t>check errors </a:t>
            </a:r>
            <a:r>
              <a:rPr lang="en-US" dirty="0"/>
              <a:t>and handle them correctly!</a:t>
            </a:r>
          </a:p>
          <a:p>
            <a:endParaRPr lang="en-US" dirty="0"/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Conventions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1294607" y="3083308"/>
            <a:ext cx="9599611" cy="2022092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function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(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if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error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is undefined… 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// do something with the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results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endParaRPr lang="en-US" sz="2200" b="1" noProof="1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getStuff(inputParam, </a:t>
            </a:r>
            <a:r>
              <a:rPr lang="en-US" sz="2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handleResults</a:t>
            </a:r>
            <a:r>
              <a:rPr lang="en-US" sz="2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);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8291559" y="3307318"/>
            <a:ext cx="1611196" cy="578882"/>
          </a:xfrm>
          <a:prstGeom prst="wedgeRoundRectCallout">
            <a:avLst>
              <a:gd name="adj1" fmla="val -80427"/>
              <a:gd name="adj2" fmla="val -49461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Callback</a:t>
            </a:r>
          </a:p>
        </p:txBody>
      </p:sp>
      <p:sp>
        <p:nvSpPr>
          <p:cNvPr id="10" name="AutoShape 7"/>
          <p:cNvSpPr>
            <a:spLocks noChangeArrowheads="1"/>
          </p:cNvSpPr>
          <p:nvPr/>
        </p:nvSpPr>
        <p:spPr bwMode="auto">
          <a:xfrm>
            <a:off x="7605759" y="4267200"/>
            <a:ext cx="2681035" cy="578882"/>
          </a:xfrm>
          <a:prstGeom prst="wedgeRoundRectCallout">
            <a:avLst>
              <a:gd name="adj1" fmla="val -71186"/>
              <a:gd name="adj2" fmla="val 59782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180000" tIns="45720" rIns="18000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noProof="1">
                <a:solidFill>
                  <a:schemeClr val="tx1"/>
                </a:solidFill>
              </a:rPr>
              <a:t>Calling function</a:t>
            </a:r>
          </a:p>
        </p:txBody>
      </p:sp>
    </p:spTree>
    <p:extLst>
      <p:ext uri="{BB962C8B-B14F-4D97-AF65-F5344CB8AC3E}">
        <p14:creationId xmlns:p14="http://schemas.microsoft.com/office/powerpoint/2010/main" val="29215049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35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35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</a:t>
            </a:r>
            <a:r>
              <a:rPr lang="en-US" dirty="0">
                <a:solidFill>
                  <a:schemeClr val="accent1"/>
                </a:solidFill>
              </a:rPr>
              <a:t>asynchronous</a:t>
            </a:r>
            <a:r>
              <a:rPr lang="en-US" dirty="0"/>
              <a:t> code to be composed like it is synchronous</a:t>
            </a:r>
          </a:p>
          <a:p>
            <a:r>
              <a:rPr lang="en-US" dirty="0"/>
              <a:t>Requires Node.js </a:t>
            </a:r>
            <a:r>
              <a:rPr lang="en-US" dirty="0">
                <a:solidFill>
                  <a:schemeClr val="accent1"/>
                </a:solidFill>
              </a:rPr>
              <a:t>version 7.6.0 </a:t>
            </a:r>
            <a:r>
              <a:rPr lang="en-US" dirty="0"/>
              <a:t>to work</a:t>
            </a:r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Code in ES6</a:t>
            </a:r>
            <a:endParaRPr lang="bg-BG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51349" y="3165122"/>
            <a:ext cx="10886126" cy="270227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conn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getDbConnection(connectionString);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stmt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conn.createStatement();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let results = </a:t>
            </a:r>
            <a:r>
              <a:rPr lang="en-US" sz="28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await</a:t>
            </a: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stmt.executeQuery(sqlQuery);</a:t>
            </a:r>
          </a:p>
          <a:p>
            <a:pPr eaLnBrk="0" hangingPunct="0">
              <a:lnSpc>
                <a:spcPct val="95000"/>
              </a:lnSpc>
              <a:spcBef>
                <a:spcPts val="1200"/>
              </a:spcBef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for (let result of results) {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    </a:t>
            </a:r>
            <a:r>
              <a:rPr lang="en-US" sz="2800" b="1" i="1" noProof="1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// print result;</a:t>
            </a:r>
          </a:p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28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780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Modules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Making Our App Modular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4145756" y="1905000"/>
            <a:ext cx="3897312" cy="2204401"/>
            <a:chOff x="3503612" y="1932149"/>
            <a:chExt cx="3897312" cy="2204401"/>
          </a:xfrm>
        </p:grpSpPr>
        <p:grpSp>
          <p:nvGrpSpPr>
            <p:cNvPr id="3" name="Group 2"/>
            <p:cNvGrpSpPr/>
            <p:nvPr/>
          </p:nvGrpSpPr>
          <p:grpSpPr>
            <a:xfrm>
              <a:off x="3503612" y="1932149"/>
              <a:ext cx="3098800" cy="1658301"/>
              <a:chOff x="2132012" y="1676400"/>
              <a:chExt cx="3098800" cy="1658301"/>
            </a:xfrm>
            <a:solidFill>
              <a:schemeClr val="accent2"/>
            </a:solidFill>
          </p:grpSpPr>
          <p:sp>
            <p:nvSpPr>
              <p:cNvPr id="8" name="Rectangle 7"/>
              <p:cNvSpPr/>
              <p:nvPr/>
            </p:nvSpPr>
            <p:spPr>
              <a:xfrm>
                <a:off x="2132012" y="1676400"/>
                <a:ext cx="2716212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4316412" y="1690051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3044824" y="2420301"/>
                <a:ext cx="914400" cy="914400"/>
              </a:xfrm>
              <a:prstGeom prst="rect">
                <a:avLst/>
              </a:prstGeom>
              <a:grpFill/>
              <a:ln>
                <a:noFill/>
              </a:ln>
              <a:scene3d>
                <a:camera prst="isometricTopUp"/>
                <a:lightRig rig="threePt" dir="t"/>
              </a:scene3d>
              <a:sp3d extrusionH="933450">
                <a:bevelT w="0" h="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isometricTopUp"/>
                  <a:lightRig rig="threePt" dir="t"/>
                </a:scene3d>
              </a:bodyPr>
              <a:lstStyle/>
              <a:p>
                <a:pPr algn="ctr"/>
                <a:endParaRPr lang="en-US" sz="2800"/>
              </a:p>
            </p:txBody>
          </p:sp>
        </p:grpSp>
        <p:sp>
          <p:nvSpPr>
            <p:cNvPr id="12" name="Rectangle 11"/>
            <p:cNvSpPr/>
            <p:nvPr/>
          </p:nvSpPr>
          <p:spPr>
            <a:xfrm>
              <a:off x="6486524" y="3222150"/>
              <a:ext cx="914400" cy="9144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scene3d>
              <a:camera prst="isometricTopUp"/>
              <a:lightRig rig="threePt" dir="t"/>
            </a:scene3d>
            <a:sp3d extrusionH="933450">
              <a:bevelT w="0" h="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isometricTopUp"/>
                <a:lightRig rig="threePt" dir="t"/>
              </a:scene3d>
            </a:bodyPr>
            <a:lstStyle/>
            <a:p>
              <a:pPr algn="ctr"/>
              <a:endParaRPr lang="en-US" sz="2800"/>
            </a:p>
          </p:txBody>
        </p:sp>
        <p:sp>
          <p:nvSpPr>
            <p:cNvPr id="16" name="Arrow: Up 15"/>
            <p:cNvSpPr/>
            <p:nvPr/>
          </p:nvSpPr>
          <p:spPr>
            <a:xfrm>
              <a:off x="5711824" y="3133250"/>
              <a:ext cx="685800" cy="650476"/>
            </a:xfrm>
            <a:prstGeom prst="upArrow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123390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Module?</a:t>
            </a: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379412" y="2011054"/>
            <a:ext cx="5334000" cy="408494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class Person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constructor(name) {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this.name = name;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toString() {</a:t>
            </a:r>
          </a:p>
          <a:p>
            <a:pPr marL="900113" indent="-900113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  return `I'm ${this.name}`;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  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}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379412" y="1423613"/>
            <a:ext cx="5334000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persons.js</a:t>
            </a:r>
          </a:p>
        </p:txBody>
      </p:sp>
      <p:sp>
        <p:nvSpPr>
          <p:cNvPr id="9" name="Text Placeholder 3"/>
          <p:cNvSpPr txBox="1">
            <a:spLocks/>
          </p:cNvSpPr>
          <p:nvPr/>
        </p:nvSpPr>
        <p:spPr>
          <a:xfrm>
            <a:off x="6065822" y="3230255"/>
            <a:ext cx="5782837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Person = </a:t>
            </a: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require</a:t>
            </a:r>
            <a:r>
              <a:rPr lang="en-US" sz="2400" noProof="1">
                <a:solidFill>
                  <a:srgbClr val="FBEEDC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endParaRPr lang="en-US" sz="2400" noProof="1">
              <a:solidFill>
                <a:srgbClr val="FBEEDC"/>
              </a:solidFill>
            </a:endParaRP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let p = new Person('Pesho');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console.log(p.toString());</a:t>
            </a: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6065823" y="2642813"/>
            <a:ext cx="5782836" cy="587441"/>
          </a:xfrm>
          <a:prstGeom prst="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108000" rIns="108000" bIns="108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 algn="ctr">
              <a:spcBef>
                <a:spcPts val="600"/>
              </a:spcBef>
            </a:pPr>
            <a:r>
              <a:rPr lang="en-US" sz="2400" noProof="1">
                <a:solidFill>
                  <a:srgbClr val="FBEEDC"/>
                </a:solidFill>
              </a:rPr>
              <a:t>app.js</a:t>
            </a:r>
          </a:p>
        </p:txBody>
      </p:sp>
      <p:sp>
        <p:nvSpPr>
          <p:cNvPr id="14" name="Oval 13"/>
          <p:cNvSpPr/>
          <p:nvPr/>
        </p:nvSpPr>
        <p:spPr>
          <a:xfrm>
            <a:off x="1192205" y="2071312"/>
            <a:ext cx="1649412" cy="419101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2" name="Freeform: Shape 21"/>
          <p:cNvSpPr/>
          <p:nvPr/>
        </p:nvSpPr>
        <p:spPr>
          <a:xfrm>
            <a:off x="2828269" y="2062816"/>
            <a:ext cx="5714904" cy="2197238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1522" h="5452962">
                <a:moveTo>
                  <a:pt x="0" y="566592"/>
                </a:moveTo>
                <a:cubicBezTo>
                  <a:pt x="1425807" y="-276232"/>
                  <a:pt x="2481861" y="-130253"/>
                  <a:pt x="3543743" y="684142"/>
                </a:cubicBezTo>
                <a:cubicBezTo>
                  <a:pt x="4605625" y="1498537"/>
                  <a:pt x="6394897" y="3749871"/>
                  <a:pt x="6371291" y="5452962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Oval 22"/>
          <p:cNvSpPr/>
          <p:nvPr/>
        </p:nvSpPr>
        <p:spPr>
          <a:xfrm>
            <a:off x="2970212" y="5538413"/>
            <a:ext cx="1851811" cy="557587"/>
          </a:xfrm>
          <a:prstGeom prst="ellipse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24" name="Freeform: Shape 23"/>
          <p:cNvSpPr/>
          <p:nvPr/>
        </p:nvSpPr>
        <p:spPr>
          <a:xfrm>
            <a:off x="4170633" y="2731030"/>
            <a:ext cx="3135421" cy="2788246"/>
          </a:xfrm>
          <a:custGeom>
            <a:avLst/>
            <a:gdLst>
              <a:gd name="connsiteX0" fmla="*/ 0 w 4618029"/>
              <a:gd name="connsiteY0" fmla="*/ 3052689 h 3052689"/>
              <a:gd name="connsiteX1" fmla="*/ 2236763 w 4618029"/>
              <a:gd name="connsiteY1" fmla="*/ 379828 h 3052689"/>
              <a:gd name="connsiteX2" fmla="*/ 4473526 w 4618029"/>
              <a:gd name="connsiteY2" fmla="*/ 956603 h 3052689"/>
              <a:gd name="connsiteX3" fmla="*/ 4403188 w 4618029"/>
              <a:gd name="connsiteY3" fmla="*/ 309489 h 3052689"/>
              <a:gd name="connsiteX4" fmla="*/ 4459459 w 4618029"/>
              <a:gd name="connsiteY4" fmla="*/ 0 h 3052689"/>
              <a:gd name="connsiteX0" fmla="*/ 0 w 4618029"/>
              <a:gd name="connsiteY0" fmla="*/ 2750876 h 2750876"/>
              <a:gd name="connsiteX1" fmla="*/ 2236763 w 4618029"/>
              <a:gd name="connsiteY1" fmla="*/ 78015 h 2750876"/>
              <a:gd name="connsiteX2" fmla="*/ 4473526 w 4618029"/>
              <a:gd name="connsiteY2" fmla="*/ 654790 h 2750876"/>
              <a:gd name="connsiteX3" fmla="*/ 4403188 w 4618029"/>
              <a:gd name="connsiteY3" fmla="*/ 7676 h 2750876"/>
              <a:gd name="connsiteX0" fmla="*/ 0 w 4473526"/>
              <a:gd name="connsiteY0" fmla="*/ 2750876 h 2750876"/>
              <a:gd name="connsiteX1" fmla="*/ 2236763 w 4473526"/>
              <a:gd name="connsiteY1" fmla="*/ 78015 h 2750876"/>
              <a:gd name="connsiteX2" fmla="*/ 4473526 w 4473526"/>
              <a:gd name="connsiteY2" fmla="*/ 654790 h 2750876"/>
              <a:gd name="connsiteX0" fmla="*/ 0 w 4473526"/>
              <a:gd name="connsiteY0" fmla="*/ 3084601 h 3084601"/>
              <a:gd name="connsiteX1" fmla="*/ 3010486 w 4473526"/>
              <a:gd name="connsiteY1" fmla="*/ 60047 h 3084601"/>
              <a:gd name="connsiteX2" fmla="*/ 4473526 w 4473526"/>
              <a:gd name="connsiteY2" fmla="*/ 988515 h 3084601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4918 h 3024918"/>
              <a:gd name="connsiteX1" fmla="*/ 3010486 w 4473526"/>
              <a:gd name="connsiteY1" fmla="*/ 364 h 3024918"/>
              <a:gd name="connsiteX2" fmla="*/ 4473526 w 4473526"/>
              <a:gd name="connsiteY2" fmla="*/ 928832 h 3024918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473526"/>
              <a:gd name="connsiteY0" fmla="*/ 3025724 h 3025724"/>
              <a:gd name="connsiteX1" fmla="*/ 3010486 w 4473526"/>
              <a:gd name="connsiteY1" fmla="*/ 1170 h 3025724"/>
              <a:gd name="connsiteX2" fmla="*/ 4473526 w 4473526"/>
              <a:gd name="connsiteY2" fmla="*/ 929638 h 3025724"/>
              <a:gd name="connsiteX0" fmla="*/ 0 w 4881310"/>
              <a:gd name="connsiteY0" fmla="*/ 662169 h 1708188"/>
              <a:gd name="connsiteX1" fmla="*/ 3418270 w 4881310"/>
              <a:gd name="connsiteY1" fmla="*/ 779720 h 1708188"/>
              <a:gd name="connsiteX2" fmla="*/ 4881310 w 4881310"/>
              <a:gd name="connsiteY2" fmla="*/ 1708188 h 1708188"/>
              <a:gd name="connsiteX0" fmla="*/ 0 w 6371291"/>
              <a:gd name="connsiteY0" fmla="*/ 829167 h 5715537"/>
              <a:gd name="connsiteX1" fmla="*/ 3418270 w 6371291"/>
              <a:gd name="connsiteY1" fmla="*/ 946718 h 5715537"/>
              <a:gd name="connsiteX2" fmla="*/ 6371291 w 6371291"/>
              <a:gd name="connsiteY2" fmla="*/ 5715537 h 5715537"/>
              <a:gd name="connsiteX0" fmla="*/ 0 w 6371291"/>
              <a:gd name="connsiteY0" fmla="*/ 829167 h 5715537"/>
              <a:gd name="connsiteX1" fmla="*/ 3543743 w 6371291"/>
              <a:gd name="connsiteY1" fmla="*/ 946717 h 5715537"/>
              <a:gd name="connsiteX2" fmla="*/ 6371291 w 6371291"/>
              <a:gd name="connsiteY2" fmla="*/ 5715537 h 5715537"/>
              <a:gd name="connsiteX0" fmla="*/ 0 w 6371522"/>
              <a:gd name="connsiteY0" fmla="*/ 829167 h 5715537"/>
              <a:gd name="connsiteX1" fmla="*/ 3543743 w 6371522"/>
              <a:gd name="connsiteY1" fmla="*/ 946717 h 5715537"/>
              <a:gd name="connsiteX2" fmla="*/ 6371291 w 6371522"/>
              <a:gd name="connsiteY2" fmla="*/ 5715537 h 5715537"/>
              <a:gd name="connsiteX0" fmla="*/ 0 w 6371522"/>
              <a:gd name="connsiteY0" fmla="*/ 566592 h 5452962"/>
              <a:gd name="connsiteX1" fmla="*/ 3543743 w 6371522"/>
              <a:gd name="connsiteY1" fmla="*/ 684142 h 5452962"/>
              <a:gd name="connsiteX2" fmla="*/ 6371291 w 6371522"/>
              <a:gd name="connsiteY2" fmla="*/ 5452962 h 5452962"/>
              <a:gd name="connsiteX0" fmla="*/ 0 w 3485616"/>
              <a:gd name="connsiteY0" fmla="*/ 10349573 h 10349574"/>
              <a:gd name="connsiteX1" fmla="*/ 657886 w 3485616"/>
              <a:gd name="connsiteY1" fmla="*/ 133090 h 10349574"/>
              <a:gd name="connsiteX2" fmla="*/ 3485434 w 3485616"/>
              <a:gd name="connsiteY2" fmla="*/ 4901910 h 10349574"/>
              <a:gd name="connsiteX0" fmla="*/ 14249 w 3499865"/>
              <a:gd name="connsiteY0" fmla="*/ 10349573 h 10349574"/>
              <a:gd name="connsiteX1" fmla="*/ 672135 w 3499865"/>
              <a:gd name="connsiteY1" fmla="*/ 133090 h 10349574"/>
              <a:gd name="connsiteX2" fmla="*/ 3499683 w 3499865"/>
              <a:gd name="connsiteY2" fmla="*/ 4901910 h 10349574"/>
              <a:gd name="connsiteX0" fmla="*/ 5872 w 3491519"/>
              <a:gd name="connsiteY0" fmla="*/ 6629202 h 6629203"/>
              <a:gd name="connsiteX1" fmla="*/ 993123 w 3491519"/>
              <a:gd name="connsiteY1" fmla="*/ 776756 h 6629203"/>
              <a:gd name="connsiteX2" fmla="*/ 3491306 w 3491519"/>
              <a:gd name="connsiteY2" fmla="*/ 1181539 h 6629203"/>
              <a:gd name="connsiteX0" fmla="*/ 9992 w 3495668"/>
              <a:gd name="connsiteY0" fmla="*/ 6919687 h 6919688"/>
              <a:gd name="connsiteX1" fmla="*/ 997243 w 3495668"/>
              <a:gd name="connsiteY1" fmla="*/ 1067241 h 6919688"/>
              <a:gd name="connsiteX2" fmla="*/ 3495426 w 3495668"/>
              <a:gd name="connsiteY2" fmla="*/ 1472024 h 6919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95668" h="6919688">
                <a:moveTo>
                  <a:pt x="9992" y="6919687"/>
                </a:moveTo>
                <a:cubicBezTo>
                  <a:pt x="-54183" y="5518267"/>
                  <a:pt x="181078" y="2708341"/>
                  <a:pt x="997243" y="1067241"/>
                </a:cubicBezTo>
                <a:cubicBezTo>
                  <a:pt x="1813408" y="-573859"/>
                  <a:pt x="3519032" y="-231067"/>
                  <a:pt x="3495426" y="1472024"/>
                </a:cubicBezTo>
              </a:path>
            </a:pathLst>
          </a:custGeom>
          <a:noFill/>
          <a:ln w="38100">
            <a:solidFill>
              <a:schemeClr val="tx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2" grpId="0" animBg="1"/>
      <p:bldP spid="22" grpId="1" animBg="1"/>
      <p:bldP spid="23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Modules</a:t>
            </a:r>
            <a:r>
              <a:rPr lang="en-US" dirty="0"/>
              <a:t> allow larger apps to be </a:t>
            </a:r>
            <a:r>
              <a:rPr lang="en-US" dirty="0">
                <a:solidFill>
                  <a:schemeClr val="accent1"/>
                </a:solidFill>
              </a:rPr>
              <a:t>split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organized</a:t>
            </a:r>
          </a:p>
          <a:p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expose</a:t>
            </a:r>
            <a:r>
              <a:rPr lang="en-US" dirty="0"/>
              <a:t> a module</a:t>
            </a:r>
          </a:p>
          <a:p>
            <a:pPr>
              <a:spcBef>
                <a:spcPts val="10800"/>
              </a:spcBef>
            </a:pPr>
            <a:r>
              <a:rPr lang="en-US" dirty="0"/>
              <a:t>To </a:t>
            </a:r>
            <a:r>
              <a:rPr lang="en-US" dirty="0">
                <a:solidFill>
                  <a:schemeClr val="accent1"/>
                </a:solidFill>
              </a:rPr>
              <a:t>use</a:t>
            </a:r>
            <a:r>
              <a:rPr lang="en-US" dirty="0"/>
              <a:t> a module from another file</a:t>
            </a:r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Modules</a:t>
            </a:r>
            <a:endParaRPr lang="bg-BG" dirty="0"/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608012" y="2696586"/>
            <a:ext cx="9525000" cy="961014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>
                    <a:lumMod val="75000"/>
                  </a:schemeClr>
                </a:solidFill>
              </a:rPr>
              <a:t>module.exports</a:t>
            </a:r>
            <a:r>
              <a:rPr lang="en-US" sz="2400" noProof="1">
                <a:solidFill>
                  <a:srgbClr val="FBEEDC"/>
                </a:solidFill>
              </a:rPr>
              <a:t> = Person;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accent1"/>
                </a:solidFill>
              </a:rPr>
              <a:t>module.exports </a:t>
            </a:r>
            <a:r>
              <a:rPr lang="en-US" sz="2400" noProof="1">
                <a:solidFill>
                  <a:srgbClr val="FBEEDC"/>
                </a:solidFill>
              </a:rPr>
              <a:t>= { getById, getAll, update };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608012" y="4601586"/>
            <a:ext cx="9525000" cy="1853566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lIns="108000" tIns="72000" rIns="108000" bIns="72000">
            <a:spAutoFit/>
          </a:bodyPr>
          <a:lstStyle>
            <a:lvl1pPr indent="0" fontAlgn="base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marL="630238" indent="-273050" fontAlgn="base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2pPr>
            <a:lvl3pPr marL="922338" indent="-273050" fontAlgn="base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3pPr>
            <a:lvl4pPr marL="1187450" indent="-228600" fontAlgn="base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4pPr>
            <a:lvl5pPr marL="1425575" indent="-228600" fontAlgn="base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5pPr>
            <a:lvl6pPr marL="1673352" indent="-228600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</a:lvl6pPr>
            <a:lvl7pPr marL="1911096" indent="-228600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/>
            </a:lvl7pPr>
            <a:lvl8pPr marL="2121408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8pPr>
            <a:lvl9pPr marL="2322576" indent="-182880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/>
            </a:lvl9pPr>
          </a:lstStyle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Person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('./Person');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api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getById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('./api').getById;</a:t>
            </a:r>
          </a:p>
          <a:p>
            <a:pPr>
              <a:spcBef>
                <a:spcPts val="600"/>
              </a:spcBef>
            </a:pPr>
            <a:r>
              <a:rPr lang="en-US" sz="2400" noProof="1">
                <a:solidFill>
                  <a:schemeClr val="tx2"/>
                </a:solidFill>
              </a:rPr>
              <a:t>let { getById }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('./api');</a:t>
            </a:r>
          </a:p>
        </p:txBody>
      </p:sp>
    </p:spTree>
    <p:extLst>
      <p:ext uri="{BB962C8B-B14F-4D97-AF65-F5344CB8AC3E}">
        <p14:creationId xmlns:p14="http://schemas.microsoft.com/office/powerpoint/2010/main" val="1213095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comes with a plethora of </a:t>
            </a:r>
            <a:r>
              <a:rPr lang="en-US" dirty="0">
                <a:solidFill>
                  <a:schemeClr val="accent1"/>
                </a:solidFill>
              </a:rPr>
              <a:t>useful modules</a:t>
            </a:r>
          </a:p>
          <a:p>
            <a:r>
              <a:rPr lang="en-US" dirty="0"/>
              <a:t>Imported with a string identifier</a:t>
            </a:r>
          </a:p>
          <a:p>
            <a:pPr>
              <a:spcBef>
                <a:spcPts val="10200"/>
              </a:spcBef>
            </a:pPr>
            <a:r>
              <a:rPr lang="en-US" dirty="0"/>
              <a:t>Commonly used modules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fs, http, crypto, </a:t>
            </a:r>
            <a:r>
              <a:rPr lang="en-US" b="1" dirty="0" err="1">
                <a:solidFill>
                  <a:schemeClr val="accent1"/>
                </a:solidFill>
              </a:rPr>
              <a:t>os</a:t>
            </a:r>
            <a:endParaRPr lang="en-US" b="1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More at </a:t>
            </a:r>
            <a:r>
              <a:rPr lang="en-US" dirty="0">
                <a:hlinkClick r:id="rId2"/>
              </a:rPr>
              <a:t>https://nodejs.org/api/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Built-in Modules</a:t>
            </a:r>
            <a:endParaRPr lang="bg-BG" dirty="0"/>
          </a:p>
        </p:txBody>
      </p:sp>
      <p:sp>
        <p:nvSpPr>
          <p:cNvPr id="493572" name="Rectangle 4"/>
          <p:cNvSpPr>
            <a:spLocks noChangeArrowheads="1"/>
          </p:cNvSpPr>
          <p:nvPr/>
        </p:nvSpPr>
        <p:spPr bwMode="auto">
          <a:xfrm>
            <a:off x="608013" y="2895600"/>
            <a:ext cx="9525000" cy="560153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eaLnBrk="0" hangingPunct="0">
              <a:lnSpc>
                <a:spcPct val="95000"/>
              </a:lnSpc>
              <a:buClr>
                <a:schemeClr val="accent5">
                  <a:lumMod val="40000"/>
                  <a:lumOff val="60000"/>
                </a:schemeClr>
              </a:buClr>
              <a:buSzPct val="70000"/>
            </a:pP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var fs = 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require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('</a:t>
            </a:r>
            <a:r>
              <a:rPr lang="en-US" sz="3200" b="1" noProof="1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fs</a:t>
            </a:r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rPr>
              <a:t>');</a:t>
            </a:r>
          </a:p>
        </p:txBody>
      </p:sp>
    </p:spTree>
    <p:extLst>
      <p:ext uri="{BB962C8B-B14F-4D97-AF65-F5344CB8AC3E}">
        <p14:creationId xmlns:p14="http://schemas.microsoft.com/office/powerpoint/2010/main" val="40232314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3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357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66946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Structural components</a:t>
            </a:r>
          </a:p>
          <a:p>
            <a:pPr lvl="1"/>
            <a:r>
              <a:rPr lang="en-US" dirty="0"/>
              <a:t>Internet – </a:t>
            </a:r>
            <a:r>
              <a:rPr lang="en-US" dirty="0">
                <a:solidFill>
                  <a:schemeClr val="accent1"/>
                </a:solidFill>
              </a:rPr>
              <a:t>provides</a:t>
            </a:r>
            <a:r>
              <a:rPr lang="en-US" dirty="0"/>
              <a:t> data transfer channels over the </a:t>
            </a:r>
            <a:r>
              <a:rPr lang="en-US" dirty="0">
                <a:solidFill>
                  <a:schemeClr val="accent1"/>
                </a:solidFill>
              </a:rPr>
              <a:t>TCP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HTTP</a:t>
            </a:r>
            <a:r>
              <a:rPr lang="en-US" dirty="0"/>
              <a:t> protocols</a:t>
            </a:r>
          </a:p>
          <a:p>
            <a:pPr lvl="1"/>
            <a:r>
              <a:rPr lang="en-US" dirty="0"/>
              <a:t>Clients (Web browsers) – </a:t>
            </a:r>
            <a:r>
              <a:rPr lang="en-US" dirty="0">
                <a:solidFill>
                  <a:schemeClr val="accent1"/>
                </a:solidFill>
              </a:rPr>
              <a:t>display</a:t>
            </a:r>
            <a:r>
              <a:rPr lang="en-US" dirty="0"/>
              <a:t> Web content</a:t>
            </a:r>
          </a:p>
          <a:p>
            <a:pPr lvl="1"/>
            <a:r>
              <a:rPr lang="en-US" dirty="0"/>
              <a:t>Web servers – IIS, Apache, Tomcat, GWS, etc.</a:t>
            </a:r>
          </a:p>
        </p:txBody>
      </p:sp>
      <p:sp>
        <p:nvSpPr>
          <p:cNvPr id="4669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Structural Components</a:t>
            </a:r>
            <a:endParaRPr lang="bg-B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512" y="4546015"/>
            <a:ext cx="1714500" cy="14201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457" y="4661448"/>
            <a:ext cx="1196607" cy="11966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1380" y="5908602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Client</a:t>
            </a:r>
            <a:endParaRPr lang="bg-BG" sz="2800" dirty="0"/>
          </a:p>
        </p:txBody>
      </p:sp>
      <p:sp>
        <p:nvSpPr>
          <p:cNvPr id="11" name="TextBox 10"/>
          <p:cNvSpPr txBox="1"/>
          <p:nvPr/>
        </p:nvSpPr>
        <p:spPr>
          <a:xfrm>
            <a:off x="7523162" y="5970498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Web Server</a:t>
            </a:r>
            <a:endParaRPr lang="bg-BG" sz="2800" dirty="0"/>
          </a:p>
        </p:txBody>
      </p:sp>
      <p:sp>
        <p:nvSpPr>
          <p:cNvPr id="23" name="Curved Down Arrow 22"/>
          <p:cNvSpPr/>
          <p:nvPr/>
        </p:nvSpPr>
        <p:spPr>
          <a:xfrm>
            <a:off x="3341316" y="4505567"/>
            <a:ext cx="4319704" cy="9906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  <p:sp>
        <p:nvSpPr>
          <p:cNvPr id="26" name="Curved Down Arrow 25"/>
          <p:cNvSpPr/>
          <p:nvPr/>
        </p:nvSpPr>
        <p:spPr>
          <a:xfrm rot="10800000">
            <a:off x="3253121" y="5529614"/>
            <a:ext cx="4244135" cy="91976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83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69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69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69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23" grpId="0" animBg="1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Your Modules</a:t>
            </a:r>
            <a:endParaRPr lang="bg-BG" dirty="0"/>
          </a:p>
        </p:txBody>
      </p:sp>
      <p:grpSp>
        <p:nvGrpSpPr>
          <p:cNvPr id="2" name="Group 1"/>
          <p:cNvGrpSpPr/>
          <p:nvPr/>
        </p:nvGrpSpPr>
        <p:grpSpPr>
          <a:xfrm>
            <a:off x="1294607" y="1524000"/>
            <a:ext cx="9599611" cy="1792801"/>
            <a:chOff x="1294607" y="1847939"/>
            <a:chExt cx="9599611" cy="1792801"/>
          </a:xfrm>
        </p:grpSpPr>
        <p:sp>
          <p:nvSpPr>
            <p:cNvPr id="493572" name="Rectangle 4"/>
            <p:cNvSpPr>
              <a:spLocks noChangeArrowheads="1"/>
            </p:cNvSpPr>
            <p:nvPr/>
          </p:nvSpPr>
          <p:spPr bwMode="auto">
            <a:xfrm>
              <a:off x="1294607" y="2261901"/>
              <a:ext cx="9599611" cy="137883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count = 2;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doIt = function(i, callback) { … }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module.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exports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.doIt = doIt; 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module.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exports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.someVar = 'result'; 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1294607" y="1847939"/>
              <a:ext cx="9599611" cy="41395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first.js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294607" y="3812349"/>
            <a:ext cx="9599611" cy="2436051"/>
            <a:chOff x="1294607" y="4038600"/>
            <a:chExt cx="9599611" cy="2436051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294607" y="4452559"/>
              <a:ext cx="9599611" cy="2022092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var one = </a:t>
              </a:r>
              <a:r>
                <a:rPr lang="en-US" sz="2200" b="1" noProof="1">
                  <a:solidFill>
                    <a:schemeClr val="accent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require</a:t>
              </a: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('./first');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one.doIt(23, function (err, result) {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   console.log(result);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});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console.log(one.someVar);</a:t>
              </a:r>
            </a:p>
            <a:p>
              <a:pPr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console.log(one.count); // invalid</a:t>
              </a:r>
            </a:p>
          </p:txBody>
        </p:sp>
        <p:sp>
          <p:nvSpPr>
            <p:cNvPr id="9" name="Rectangle 4"/>
            <p:cNvSpPr>
              <a:spLocks noChangeArrowheads="1"/>
            </p:cNvSpPr>
            <p:nvPr/>
          </p:nvSpPr>
          <p:spPr bwMode="auto">
            <a:xfrm>
              <a:off x="1294607" y="4038600"/>
              <a:ext cx="9599611" cy="413959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50000"/>
              </a:schemeClr>
            </a:solidFill>
            <a:ln w="12700">
              <a:solidFill>
                <a:schemeClr val="accent5">
                  <a:lumMod val="60000"/>
                  <a:lumOff val="40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 eaLnBrk="0" hangingPunct="0">
                <a:lnSpc>
                  <a:spcPct val="95000"/>
                </a:lnSpc>
                <a:buClr>
                  <a:schemeClr val="accent5">
                    <a:lumMod val="40000"/>
                    <a:lumOff val="60000"/>
                  </a:schemeClr>
                </a:buClr>
                <a:buSzPct val="70000"/>
              </a:pPr>
              <a:r>
                <a:rPr lang="en-US" sz="2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itchFamily="49" charset="0"/>
                  <a:cs typeface="Consolas" pitchFamily="49" charset="0"/>
                </a:rPr>
                <a:t>second.js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05266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4935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Installed from Node Package Manager (</a:t>
            </a:r>
            <a:r>
              <a:rPr lang="en-US" dirty="0">
                <a:solidFill>
                  <a:schemeClr val="accent1"/>
                </a:solidFill>
              </a:rPr>
              <a:t>NPM</a:t>
            </a:r>
            <a:r>
              <a:rPr lang="en-US" dirty="0"/>
              <a:t>)</a:t>
            </a:r>
          </a:p>
          <a:p>
            <a:r>
              <a:rPr lang="en-US" dirty="0"/>
              <a:t>Run from the terminal</a:t>
            </a:r>
          </a:p>
          <a:p>
            <a:pPr>
              <a:spcBef>
                <a:spcPts val="6600"/>
              </a:spcBef>
            </a:pPr>
            <a:r>
              <a:rPr lang="en-US" dirty="0"/>
              <a:t>To use in your code</a:t>
            </a:r>
          </a:p>
          <a:p>
            <a:pPr>
              <a:spcBef>
                <a:spcPts val="6600"/>
              </a:spcBef>
            </a:pPr>
            <a:r>
              <a:rPr lang="en-US" dirty="0"/>
              <a:t>To install globally (for use from the terminal)</a:t>
            </a:r>
          </a:p>
          <a:p>
            <a:endParaRPr lang="bg-BG" dirty="0"/>
          </a:p>
        </p:txBody>
      </p:sp>
      <p:sp>
        <p:nvSpPr>
          <p:cNvPr id="4935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Third-Party Modules</a:t>
            </a:r>
            <a:endParaRPr lang="bg-BG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1789112" y="25908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install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--save</a:t>
            </a:r>
            <a:r>
              <a:rPr lang="en-US" sz="2800" dirty="0">
                <a:solidFill>
                  <a:schemeClr val="tx2"/>
                </a:solidFill>
              </a:rPr>
              <a:t> express --save-exact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7" name="Text Placeholder 5"/>
          <p:cNvSpPr txBox="1">
            <a:spLocks/>
          </p:cNvSpPr>
          <p:nvPr/>
        </p:nvSpPr>
        <p:spPr>
          <a:xfrm>
            <a:off x="1789112" y="3999203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let express = require('express');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8" name="Text Placeholder 5"/>
          <p:cNvSpPr txBox="1">
            <a:spLocks/>
          </p:cNvSpPr>
          <p:nvPr/>
        </p:nvSpPr>
        <p:spPr>
          <a:xfrm>
            <a:off x="1789112" y="55626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pPr algn="ctr"/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install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--g</a:t>
            </a:r>
            <a:r>
              <a:rPr lang="en-US" sz="2800" dirty="0">
                <a:solidFill>
                  <a:schemeClr val="tx2"/>
                </a:solidFill>
              </a:rPr>
              <a:t> mocha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6240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Node.js Web Server</a:t>
            </a:r>
          </a:p>
        </p:txBody>
      </p:sp>
      <p:sp>
        <p:nvSpPr>
          <p:cNvPr id="6" name="Subtitl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Let's start the fun!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12" y="1847797"/>
            <a:ext cx="2089789" cy="2411728"/>
          </a:xfrm>
          <a:prstGeom prst="rect">
            <a:avLst/>
          </a:prstGeom>
        </p:spPr>
      </p:pic>
      <p:sp>
        <p:nvSpPr>
          <p:cNvPr id="2" name="Rectangle: Rounded Corners 1"/>
          <p:cNvSpPr>
            <a:spLocks noChangeAspect="1"/>
          </p:cNvSpPr>
          <p:nvPr/>
        </p:nvSpPr>
        <p:spPr>
          <a:xfrm>
            <a:off x="6704012" y="2514600"/>
            <a:ext cx="1447800" cy="814388"/>
          </a:xfrm>
          <a:prstGeom prst="roundRect">
            <a:avLst>
              <a:gd name="adj" fmla="val 8621"/>
            </a:avLst>
          </a:prstGeom>
          <a:noFill/>
          <a:ln w="76200">
            <a:solidFill>
              <a:srgbClr val="88B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" name="Trapezoid 2"/>
          <p:cNvSpPr/>
          <p:nvPr/>
        </p:nvSpPr>
        <p:spPr>
          <a:xfrm>
            <a:off x="6208712" y="3516831"/>
            <a:ext cx="2438400" cy="293169"/>
          </a:xfrm>
          <a:prstGeom prst="trapezoid">
            <a:avLst>
              <a:gd name="adj" fmla="val 170923"/>
            </a:avLst>
          </a:prstGeom>
          <a:noFill/>
          <a:ln w="76200">
            <a:solidFill>
              <a:srgbClr val="88BC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/>
          </a:p>
        </p:txBody>
      </p:sp>
      <p:sp>
        <p:nvSpPr>
          <p:cNvPr id="7" name="Arrow: Right 6"/>
          <p:cNvSpPr/>
          <p:nvPr/>
        </p:nvSpPr>
        <p:spPr>
          <a:xfrm>
            <a:off x="5710138" y="2430047"/>
            <a:ext cx="70770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8" name="Arrow: Right 7"/>
          <p:cNvSpPr/>
          <p:nvPr/>
        </p:nvSpPr>
        <p:spPr>
          <a:xfrm flipH="1">
            <a:off x="5710138" y="3053661"/>
            <a:ext cx="707706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7284115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</a:t>
            </a:r>
            <a:r>
              <a:rPr lang="en-US" dirty="0">
                <a:solidFill>
                  <a:schemeClr val="accent1"/>
                </a:solidFill>
              </a:rPr>
              <a:t>physical</a:t>
            </a:r>
            <a:r>
              <a:rPr lang="en-US" dirty="0"/>
              <a:t> servers have </a:t>
            </a:r>
            <a:r>
              <a:rPr lang="en-US" dirty="0">
                <a:solidFill>
                  <a:schemeClr val="accent1"/>
                </a:solidFill>
              </a:rPr>
              <a:t>hardware</a:t>
            </a:r>
          </a:p>
          <a:p>
            <a:r>
              <a:rPr lang="en-US" dirty="0"/>
              <a:t>The hardware is controlled by the </a:t>
            </a:r>
            <a:r>
              <a:rPr lang="en-US" dirty="0">
                <a:solidFill>
                  <a:schemeClr val="accent1"/>
                </a:solidFill>
              </a:rPr>
              <a:t>operating system</a:t>
            </a:r>
          </a:p>
          <a:p>
            <a:r>
              <a:rPr lang="en-US" dirty="0">
                <a:solidFill>
                  <a:schemeClr val="accent1"/>
                </a:solidFill>
              </a:rPr>
              <a:t>Web servers </a:t>
            </a:r>
            <a:r>
              <a:rPr lang="en-US" dirty="0"/>
              <a:t>are </a:t>
            </a:r>
            <a:r>
              <a:rPr lang="en-US" dirty="0">
                <a:solidFill>
                  <a:schemeClr val="accent1"/>
                </a:solidFill>
              </a:rPr>
              <a:t>software</a:t>
            </a:r>
            <a:r>
              <a:rPr lang="en-US" dirty="0"/>
              <a:t> products that use the operating  system to </a:t>
            </a:r>
            <a:r>
              <a:rPr lang="en-US" dirty="0">
                <a:solidFill>
                  <a:schemeClr val="accent1"/>
                </a:solidFill>
              </a:rPr>
              <a:t>handle web requests</a:t>
            </a:r>
          </a:p>
          <a:p>
            <a:pPr lvl="1"/>
            <a:r>
              <a:rPr lang="en-US" dirty="0"/>
              <a:t>Web servers serve Web content</a:t>
            </a:r>
          </a:p>
          <a:p>
            <a:r>
              <a:rPr lang="en-US" dirty="0"/>
              <a:t>These requests are </a:t>
            </a:r>
            <a:r>
              <a:rPr lang="en-US" dirty="0">
                <a:solidFill>
                  <a:schemeClr val="accent1"/>
                </a:solidFill>
              </a:rPr>
              <a:t>redirected to other software </a:t>
            </a:r>
            <a:r>
              <a:rPr lang="en-US" dirty="0"/>
              <a:t>products (ASP.NET, PHP, etc.), depending on the web server </a:t>
            </a:r>
            <a:r>
              <a:rPr lang="en-US" dirty="0">
                <a:solidFill>
                  <a:schemeClr val="accent1"/>
                </a:solidFill>
              </a:rPr>
              <a:t>settings</a:t>
            </a:r>
          </a:p>
          <a:p>
            <a:endParaRPr lang="bg-BG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the Web Servers Do? (Again)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6441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Let's write a simple Node.js web server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Node.js Web Server</a:t>
            </a:r>
            <a:endParaRPr lang="en-US" dirty="0"/>
          </a:p>
        </p:txBody>
      </p:sp>
      <p:sp>
        <p:nvSpPr>
          <p:cNvPr id="6" name="Text Placeholder 5"/>
          <p:cNvSpPr txBox="1">
            <a:spLocks/>
          </p:cNvSpPr>
          <p:nvPr/>
        </p:nvSpPr>
        <p:spPr>
          <a:xfrm>
            <a:off x="608012" y="2439412"/>
            <a:ext cx="10363200" cy="3046988"/>
          </a:xfrm>
          <a:prstGeom prst="rect">
            <a:avLst/>
          </a:prstGeom>
          <a:solidFill>
            <a:schemeClr val="accent5">
              <a:lumMod val="40000"/>
              <a:lumOff val="60000"/>
              <a:alpha val="15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>
            <a:lvl1pPr marL="0" indent="0" algn="l" rtl="0" eaLnBrk="1" fontAlgn="base" hangingPunct="1">
              <a:spcBef>
                <a:spcPts val="0"/>
              </a:spcBef>
              <a:spcAft>
                <a:spcPct val="0"/>
              </a:spcAft>
              <a:buClr>
                <a:schemeClr val="accent5">
                  <a:lumMod val="40000"/>
                  <a:lumOff val="60000"/>
                </a:schemeClr>
              </a:buClr>
              <a:buSzPct val="70000"/>
              <a:buFont typeface="Wingdings 2" pitchFamily="18" charset="2"/>
              <a:buNone/>
              <a:defRPr lang="en-US" sz="2000" b="1" kern="1200" smtClean="0">
                <a:solidFill>
                  <a:srgbClr val="8CF4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ea typeface="+mn-ea"/>
                <a:cs typeface="Consolas" pitchFamily="49" charset="0"/>
              </a:defRPr>
            </a:lvl1pPr>
            <a:lvl2pPr marL="6302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>
                  <a:lumMod val="60000"/>
                  <a:lumOff val="40000"/>
                </a:schemeClr>
              </a:buClr>
              <a:buFont typeface="Wingdings 2" pitchFamily="18" charset="2"/>
              <a:buChar char=""/>
              <a:defRPr sz="30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22338" indent="-2730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>
                  <a:lumMod val="50000"/>
                </a:schemeClr>
              </a:buClr>
              <a:buFont typeface="Wingdings 2" pitchFamily="18" charset="2"/>
              <a:buChar char=""/>
              <a:defRPr sz="28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18745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F8BD52"/>
              </a:buClr>
              <a:buFont typeface="Wingdings 2" pitchFamily="18" charset="2"/>
              <a:buChar char=""/>
              <a:defRPr sz="26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4255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46A6BD"/>
              </a:buClr>
              <a:buFont typeface="Wingdings 2" pitchFamily="18" charset="2"/>
              <a:buChar char=""/>
              <a:defRPr sz="2400" b="1" kern="1200">
                <a:solidFill>
                  <a:schemeClr val="tx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1673352" indent="-22860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 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1096" indent="-22860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21408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22576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 typeface="Wingdings 2"/>
              <a:buChar char="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noProof="1">
                <a:solidFill>
                  <a:schemeClr val="tx2"/>
                </a:solidFill>
              </a:rPr>
              <a:t>const </a:t>
            </a:r>
            <a:r>
              <a:rPr lang="en-US" sz="2400" noProof="1">
                <a:solidFill>
                  <a:schemeClr val="accent1"/>
                </a:solidFill>
              </a:rPr>
              <a:t>http</a:t>
            </a:r>
            <a:r>
              <a:rPr lang="en-US" sz="2400" noProof="1">
                <a:solidFill>
                  <a:schemeClr val="tx2"/>
                </a:solidFill>
              </a:rPr>
              <a:t> = </a:t>
            </a:r>
            <a:r>
              <a:rPr lang="en-US" sz="2400" noProof="1">
                <a:solidFill>
                  <a:schemeClr val="accent1"/>
                </a:solidFill>
              </a:rPr>
              <a:t>require</a:t>
            </a:r>
            <a:r>
              <a:rPr lang="en-US" sz="2400" noProof="1">
                <a:solidFill>
                  <a:schemeClr val="tx2"/>
                </a:solidFill>
              </a:rPr>
              <a:t>(</a:t>
            </a:r>
            <a:r>
              <a:rPr lang="en-US" sz="2400" noProof="1">
                <a:solidFill>
                  <a:schemeClr val="accent1"/>
                </a:solidFill>
              </a:rPr>
              <a:t>'http</a:t>
            </a:r>
            <a:r>
              <a:rPr lang="en-US" sz="2400" noProof="1">
                <a:solidFill>
                  <a:schemeClr val="tx2"/>
                </a:solidFill>
              </a:rPr>
              <a:t>')</a:t>
            </a:r>
          </a:p>
          <a:p>
            <a:endParaRPr lang="en-US" sz="2400" noProof="1">
              <a:solidFill>
                <a:schemeClr val="tx2"/>
              </a:solidFill>
            </a:endParaRPr>
          </a:p>
          <a:p>
            <a:r>
              <a:rPr lang="en-US" sz="2400" noProof="1">
                <a:solidFill>
                  <a:schemeClr val="tx2"/>
                </a:solidFill>
              </a:rPr>
              <a:t>http.</a:t>
            </a:r>
            <a:r>
              <a:rPr lang="en-US" sz="2400" noProof="1">
                <a:solidFill>
                  <a:schemeClr val="accent1"/>
                </a:solidFill>
              </a:rPr>
              <a:t>createServer</a:t>
            </a:r>
            <a:r>
              <a:rPr lang="en-US" sz="2400" noProof="1">
                <a:solidFill>
                  <a:schemeClr val="tx2"/>
                </a:solidFill>
              </a:rPr>
              <a:t>((req, res) =&gt; {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res.</a:t>
            </a:r>
            <a:r>
              <a:rPr lang="en-US" sz="2400" noProof="1">
                <a:solidFill>
                  <a:schemeClr val="accent1"/>
                </a:solidFill>
              </a:rPr>
              <a:t>write</a:t>
            </a:r>
            <a:r>
              <a:rPr lang="en-US" sz="2400" noProof="1">
                <a:solidFill>
                  <a:schemeClr val="tx2"/>
                </a:solidFill>
              </a:rPr>
              <a:t>('Hi!')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  res.</a:t>
            </a:r>
            <a:r>
              <a:rPr lang="en-US" sz="2400" noProof="1">
                <a:solidFill>
                  <a:schemeClr val="accent1"/>
                </a:solidFill>
              </a:rPr>
              <a:t>end</a:t>
            </a:r>
            <a:r>
              <a:rPr lang="en-US" sz="2400" noProof="1">
                <a:solidFill>
                  <a:schemeClr val="tx2"/>
                </a:solidFill>
              </a:rPr>
              <a:t>()</a:t>
            </a:r>
          </a:p>
          <a:p>
            <a:r>
              <a:rPr lang="en-US" sz="2400" noProof="1">
                <a:solidFill>
                  <a:schemeClr val="tx2"/>
                </a:solidFill>
              </a:rPr>
              <a:t>}).</a:t>
            </a:r>
            <a:r>
              <a:rPr lang="en-US" sz="2400" noProof="1">
                <a:solidFill>
                  <a:schemeClr val="accent1"/>
                </a:solidFill>
              </a:rPr>
              <a:t>listen</a:t>
            </a:r>
            <a:r>
              <a:rPr lang="en-US" sz="2400" noProof="1">
                <a:solidFill>
                  <a:schemeClr val="tx2"/>
                </a:solidFill>
              </a:rPr>
              <a:t>(1337)</a:t>
            </a:r>
          </a:p>
          <a:p>
            <a:endParaRPr lang="en-US" sz="2400" noProof="1">
              <a:solidFill>
                <a:schemeClr val="tx2"/>
              </a:solidFill>
            </a:endParaRPr>
          </a:p>
          <a:p>
            <a:r>
              <a:rPr lang="en-US" sz="2400" noProof="1">
                <a:solidFill>
                  <a:schemeClr val="tx2"/>
                </a:solidFill>
              </a:rPr>
              <a:t>console.log('Node.js server running on port 1337')</a:t>
            </a:r>
          </a:p>
        </p:txBody>
      </p:sp>
    </p:spTree>
    <p:extLst>
      <p:ext uri="{BB962C8B-B14F-4D97-AF65-F5344CB8AC3E}">
        <p14:creationId xmlns:p14="http://schemas.microsoft.com/office/powerpoint/2010/main" val="19943594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413" y="1151121"/>
            <a:ext cx="9332999" cy="55703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chemeClr val="accent1"/>
                </a:solidFill>
              </a:rPr>
              <a:t>Web Servers </a:t>
            </a:r>
            <a:r>
              <a:rPr lang="en-US" sz="3600" dirty="0"/>
              <a:t>transfer resources to the </a:t>
            </a:r>
            <a:r>
              <a:rPr lang="en-US" sz="3600" dirty="0">
                <a:solidFill>
                  <a:schemeClr val="accent1"/>
                </a:solidFill>
              </a:rPr>
              <a:t>Client</a:t>
            </a:r>
          </a:p>
          <a:p>
            <a:r>
              <a:rPr lang="en-US" dirty="0"/>
              <a:t>The Node.js </a:t>
            </a:r>
            <a:r>
              <a:rPr lang="en-US" dirty="0">
                <a:solidFill>
                  <a:schemeClr val="accent1"/>
                </a:solidFill>
              </a:rPr>
              <a:t>Event Loop </a:t>
            </a:r>
            <a:r>
              <a:rPr lang="en-US" dirty="0"/>
              <a:t>runs slow tasks in the background asynchronously</a:t>
            </a:r>
          </a:p>
          <a:p>
            <a:r>
              <a:rPr lang="en-US" dirty="0"/>
              <a:t>You can organize your code with </a:t>
            </a:r>
            <a:r>
              <a:rPr lang="en-US" dirty="0">
                <a:solidFill>
                  <a:schemeClr val="accent1"/>
                </a:solidFill>
              </a:rPr>
              <a:t>modules</a:t>
            </a:r>
          </a:p>
          <a:p>
            <a:pPr>
              <a:spcBef>
                <a:spcPts val="7200"/>
              </a:spcBef>
            </a:pPr>
            <a:r>
              <a:rPr lang="en-US" dirty="0">
                <a:solidFill>
                  <a:schemeClr val="accent1"/>
                </a:solidFill>
              </a:rPr>
              <a:t>NPM</a:t>
            </a:r>
            <a:r>
              <a:rPr lang="en-US" dirty="0"/>
              <a:t> allows quick access to external modules</a:t>
            </a:r>
          </a:p>
          <a:p>
            <a:endParaRPr lang="bg-B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4E6570-DF10-4D43-9B0A-9612F383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9752012" y="1126734"/>
            <a:ext cx="2253081" cy="2438400"/>
          </a:xfrm>
          <a:prstGeom prst="rect">
            <a:avLst/>
          </a:prstGeom>
        </p:spPr>
      </p:pic>
      <p:sp>
        <p:nvSpPr>
          <p:cNvPr id="7" name="Text Placeholder 5"/>
          <p:cNvSpPr txBox="1">
            <a:spLocks/>
          </p:cNvSpPr>
          <p:nvPr/>
        </p:nvSpPr>
        <p:spPr>
          <a:xfrm>
            <a:off x="608012" y="5410200"/>
            <a:ext cx="8610600" cy="1079884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init</a:t>
            </a:r>
            <a:r>
              <a:rPr lang="en-US" sz="2800" dirty="0">
                <a:solidFill>
                  <a:schemeClr val="tx2"/>
                </a:solidFill>
              </a:rPr>
              <a:t> -y</a:t>
            </a:r>
          </a:p>
          <a:p>
            <a:r>
              <a:rPr lang="en-US" sz="2800" dirty="0">
                <a:solidFill>
                  <a:schemeClr val="tx2"/>
                </a:solidFill>
              </a:rPr>
              <a:t>npm </a:t>
            </a:r>
            <a:r>
              <a:rPr lang="en-US" sz="2800" dirty="0">
                <a:solidFill>
                  <a:schemeClr val="accent1"/>
                </a:solidFill>
              </a:rPr>
              <a:t>install</a:t>
            </a:r>
            <a:r>
              <a:rPr lang="en-US" sz="2800" dirty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accent1"/>
                </a:solidFill>
              </a:rPr>
              <a:t>--save</a:t>
            </a:r>
            <a:r>
              <a:rPr lang="en-US" sz="2800" dirty="0">
                <a:solidFill>
                  <a:schemeClr val="tx2"/>
                </a:solidFill>
              </a:rPr>
              <a:t> socket.io</a:t>
            </a:r>
            <a:endParaRPr lang="en-US" sz="2800" i="1" dirty="0">
              <a:solidFill>
                <a:schemeClr val="accent1"/>
              </a:solidFill>
            </a:endParaRPr>
          </a:p>
        </p:txBody>
      </p:sp>
      <p:sp>
        <p:nvSpPr>
          <p:cNvPr id="9" name="Text Placeholder 5"/>
          <p:cNvSpPr txBox="1">
            <a:spLocks/>
          </p:cNvSpPr>
          <p:nvPr/>
        </p:nvSpPr>
        <p:spPr>
          <a:xfrm>
            <a:off x="608012" y="3886200"/>
            <a:ext cx="8610600" cy="648997"/>
          </a:xfrm>
          <a:prstGeom prst="rect">
            <a:avLst/>
          </a:prstGeom>
          <a:solidFill>
            <a:schemeClr val="accent5">
              <a:lumMod val="40000"/>
              <a:lumOff val="60000"/>
              <a:alpha val="20000"/>
            </a:schemeClr>
          </a:solidFill>
          <a:ln w="127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vert="horz" wrap="square" lIns="144000" tIns="108000" rIns="144000" bIns="108000" rtlCol="0">
            <a:spAutoFit/>
          </a:bodyPr>
          <a:lstStyle>
            <a:lvl1pPr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B254"/>
              </a:buClr>
              <a:buSzPct val="100000"/>
              <a:buFont typeface="Wingdings" panose="05000000000000000000" pitchFamily="2" charset="2"/>
              <a:buNone/>
              <a:defRPr lang="en-US" b="1" noProof="1" smtClean="0">
                <a:solidFill>
                  <a:srgbClr val="FBEE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</a:defRPr>
            </a:lvl1pPr>
            <a:lvl2pPr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defRPr sz="3200" b="0"/>
            </a:lvl2pPr>
            <a:lvl3pPr marL="914240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F9A1D"/>
              </a:buClr>
              <a:buSzPct val="80000"/>
              <a:buFont typeface="Wingdings" panose="05000000000000000000" pitchFamily="2" charset="2"/>
              <a:buChar char="§"/>
              <a:defRPr sz="3000" b="0"/>
            </a:lvl3pPr>
            <a:lvl4pPr marL="1218987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D9411"/>
              </a:buClr>
              <a:buSzPct val="80000"/>
              <a:buFont typeface="Wingdings" panose="05000000000000000000" pitchFamily="2" charset="2"/>
              <a:buChar char="§"/>
              <a:defRPr sz="2800" b="0"/>
            </a:lvl4pPr>
            <a:lvl5pPr marL="1523733" indent="-231606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rgbClr val="E28D10"/>
              </a:buClr>
              <a:buSzPct val="80000"/>
              <a:buFont typeface="Wingdings" panose="05000000000000000000" pitchFamily="2" charset="2"/>
              <a:buChar char="§"/>
              <a:defRPr sz="2600" b="0"/>
            </a:lvl5pPr>
            <a:lvl6pPr marL="182848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6pPr>
            <a:lvl7pPr marL="2133227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/>
            </a:lvl7pPr>
            <a:lvl8pPr marL="2437972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8pPr>
            <a:lvl9pPr marL="2742720" indent="-231606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SzPct val="80000"/>
              <a:buFont typeface="Arial" pitchFamily="34" charset="0"/>
              <a:buChar char="•"/>
              <a:defRPr sz="2000" baseline="0"/>
            </a:lvl9pPr>
          </a:lstStyle>
          <a:p>
            <a:r>
              <a:rPr lang="en-US" sz="2800" dirty="0">
                <a:solidFill>
                  <a:schemeClr val="tx2"/>
                </a:solidFill>
              </a:rPr>
              <a:t>let express = </a:t>
            </a:r>
            <a:r>
              <a:rPr lang="en-US" sz="2800" dirty="0">
                <a:solidFill>
                  <a:schemeClr val="accent1"/>
                </a:solidFill>
              </a:rPr>
              <a:t>require</a:t>
            </a:r>
            <a:r>
              <a:rPr lang="en-US" sz="2800" dirty="0">
                <a:solidFill>
                  <a:schemeClr val="tx2"/>
                </a:solidFill>
              </a:rPr>
              <a:t>('express');</a:t>
            </a:r>
            <a:endParaRPr lang="en-US" sz="2800" i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24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HTTP and Node.js Introduction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08812" y="1295400"/>
            <a:ext cx="5003176" cy="4767176"/>
            <a:chOff x="7274741" y="1783165"/>
            <a:chExt cx="4634157" cy="4415564"/>
          </a:xfrm>
        </p:grpSpPr>
        <p:pic>
          <p:nvPicPr>
            <p:cNvPr id="13" name="Picture 12">
              <a:hlinkClick r:id="rId3"/>
              <a:extLst/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39815" y="1783165"/>
              <a:ext cx="2467918" cy="536932"/>
            </a:xfrm>
            <a:prstGeom prst="roundRect">
              <a:avLst>
                <a:gd name="adj" fmla="val 325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0"/>
            </a:effectLst>
          </p:spPr>
        </p:pic>
        <p:pic>
          <p:nvPicPr>
            <p:cNvPr id="14" name="Picture 13">
              <a:hlinkClick r:id="rId5"/>
              <a:extLst/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4741" y="2448642"/>
              <a:ext cx="2801416" cy="653664"/>
            </a:xfrm>
            <a:prstGeom prst="roundRect">
              <a:avLst>
                <a:gd name="adj" fmla="val 4155"/>
              </a:avLst>
            </a:prstGeom>
          </p:spPr>
        </p:pic>
        <p:pic>
          <p:nvPicPr>
            <p:cNvPr id="15" name="Picture 14">
              <a:hlinkClick r:id="rId7"/>
              <a:extLst/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6210" y="3230850"/>
              <a:ext cx="1721523" cy="722243"/>
            </a:xfrm>
            <a:prstGeom prst="roundRect">
              <a:avLst>
                <a:gd name="adj" fmla="val 2634"/>
              </a:avLst>
            </a:prstGeom>
          </p:spPr>
        </p:pic>
        <p:pic>
          <p:nvPicPr>
            <p:cNvPr id="16" name="Picture 15">
              <a:hlinkClick r:id="rId9"/>
              <a:extLst/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3230849"/>
              <a:ext cx="2801416" cy="722243"/>
            </a:xfrm>
            <a:prstGeom prst="roundRect">
              <a:avLst>
                <a:gd name="adj" fmla="val 5533"/>
              </a:avLst>
            </a:prstGeom>
          </p:spPr>
        </p:pic>
        <p:pic>
          <p:nvPicPr>
            <p:cNvPr id="17" name="Picture 16">
              <a:hlinkClick r:id="rId11"/>
              <a:extLst/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8024" y="2448641"/>
              <a:ext cx="1720874" cy="653664"/>
            </a:xfrm>
            <a:prstGeom prst="roundRect">
              <a:avLst>
                <a:gd name="adj" fmla="val 3568"/>
              </a:avLst>
            </a:prstGeom>
          </p:spPr>
        </p:pic>
        <p:pic>
          <p:nvPicPr>
            <p:cNvPr id="18" name="Picture 17">
              <a:hlinkClick r:id="rId13"/>
              <a:extLst/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1783165"/>
              <a:ext cx="2070634" cy="536932"/>
            </a:xfrm>
            <a:prstGeom prst="roundRect">
              <a:avLst>
                <a:gd name="adj" fmla="val 3378"/>
              </a:avLst>
            </a:prstGeom>
          </p:spPr>
        </p:pic>
        <p:pic>
          <p:nvPicPr>
            <p:cNvPr id="20" name="Picture 19">
              <a:hlinkClick r:id="rId15"/>
              <a:extLst/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685" y="4851971"/>
              <a:ext cx="1792213" cy="1346758"/>
            </a:xfrm>
            <a:prstGeom prst="roundRect">
              <a:avLst>
                <a:gd name="adj" fmla="val 3461"/>
              </a:avLst>
            </a:prstGeom>
          </p:spPr>
        </p:pic>
        <p:pic>
          <p:nvPicPr>
            <p:cNvPr id="21" name="Picture 20">
              <a:extLst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39" y="4083176"/>
              <a:ext cx="1483459" cy="638712"/>
            </a:xfrm>
            <a:prstGeom prst="roundRect">
              <a:avLst>
                <a:gd name="adj" fmla="val 3586"/>
              </a:avLst>
            </a:prstGeom>
          </p:spPr>
        </p:pic>
        <p:pic>
          <p:nvPicPr>
            <p:cNvPr id="22" name="Picture 21">
              <a:hlinkClick r:id="rId18"/>
              <a:extLst/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156" y="5604719"/>
              <a:ext cx="2705848" cy="594010"/>
            </a:xfrm>
            <a:prstGeom prst="roundRect">
              <a:avLst>
                <a:gd name="adj" fmla="val 5492"/>
              </a:avLst>
            </a:prstGeom>
          </p:spPr>
        </p:pic>
        <p:pic>
          <p:nvPicPr>
            <p:cNvPr id="24" name="Picture 23">
              <a:hlinkClick r:id="rId20"/>
              <a:extLst/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4468" y="4074432"/>
              <a:ext cx="1433578" cy="647455"/>
            </a:xfrm>
            <a:prstGeom prst="roundRect">
              <a:avLst>
                <a:gd name="adj" fmla="val 4755"/>
              </a:avLst>
            </a:prstGeom>
          </p:spPr>
        </p:pic>
        <p:pic>
          <p:nvPicPr>
            <p:cNvPr id="25" name="Picture 24">
              <a:hlinkClick r:id="rId22"/>
              <a:extLst/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4065688"/>
              <a:ext cx="1462334" cy="656199"/>
            </a:xfrm>
            <a:prstGeom prst="roundRect">
              <a:avLst>
                <a:gd name="adj" fmla="val 6970"/>
              </a:avLst>
            </a:prstGeom>
          </p:spPr>
        </p:pic>
        <p:pic>
          <p:nvPicPr>
            <p:cNvPr id="27" name="Picture 26">
              <a:hlinkClick r:id="rId24"/>
              <a:extLst/>
            </p:cNvPr>
            <p:cNvPicPr>
              <a:picLocks noChangeAspect="1"/>
            </p:cNvPicPr>
            <p:nvPr/>
          </p:nvPicPr>
          <p:blipFill rotWithShape="1"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6156" y="4866298"/>
              <a:ext cx="2705848" cy="594010"/>
            </a:xfrm>
            <a:prstGeom prst="roundRect">
              <a:avLst>
                <a:gd name="adj" fmla="val 6594"/>
              </a:avLst>
            </a:prstGeom>
          </p:spPr>
        </p:pic>
      </p:grpSp>
      <p:sp>
        <p:nvSpPr>
          <p:cNvPr id="2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>
                <a:hlinkClick r:id="rId26"/>
              </a:rPr>
              <a:t>https://softuni.bg/courses/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193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016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0" y="103188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0" y="1039813"/>
            <a:ext cx="9434513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Semantic components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ransfer </a:t>
            </a:r>
            <a:r>
              <a:rPr lang="en-US" dirty="0">
                <a:solidFill>
                  <a:schemeClr val="accent1"/>
                </a:solidFill>
              </a:rPr>
              <a:t>P</a:t>
            </a:r>
            <a:r>
              <a:rPr lang="en-US" dirty="0"/>
              <a:t>rotocol (HTTP)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H</a:t>
            </a:r>
            <a:r>
              <a:rPr lang="en-US" dirty="0"/>
              <a:t>yper </a:t>
            </a:r>
            <a:r>
              <a:rPr lang="en-US" dirty="0">
                <a:solidFill>
                  <a:schemeClr val="accent1"/>
                </a:solidFill>
              </a:rPr>
              <a:t>T</a:t>
            </a:r>
            <a:r>
              <a:rPr lang="en-US" dirty="0"/>
              <a:t>ext </a:t>
            </a:r>
            <a:r>
              <a:rPr lang="en-US" dirty="0">
                <a:solidFill>
                  <a:schemeClr val="accent1"/>
                </a:solidFill>
              </a:rPr>
              <a:t>M</a:t>
            </a:r>
            <a:r>
              <a:rPr lang="en-US" dirty="0"/>
              <a:t>arkup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anguage (HTML)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L</a:t>
            </a:r>
            <a:r>
              <a:rPr lang="en-US" dirty="0"/>
              <a:t>ocator (URL)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U</a:t>
            </a:r>
            <a:r>
              <a:rPr lang="en-US" dirty="0"/>
              <a:t>niform </a:t>
            </a:r>
            <a:r>
              <a:rPr lang="en-US" dirty="0">
                <a:solidFill>
                  <a:schemeClr val="accent1"/>
                </a:solidFill>
              </a:rPr>
              <a:t>R</a:t>
            </a:r>
            <a:r>
              <a:rPr lang="en-US" dirty="0"/>
              <a:t>esource </a:t>
            </a:r>
            <a:r>
              <a:rPr lang="en-US" dirty="0">
                <a:solidFill>
                  <a:schemeClr val="accent1"/>
                </a:solidFill>
              </a:rPr>
              <a:t>I</a:t>
            </a:r>
            <a:r>
              <a:rPr lang="en-US" dirty="0"/>
              <a:t>dentifiers (URIs)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Semantic Components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0971" y="4648200"/>
            <a:ext cx="1822640" cy="1822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69" y="4570627"/>
            <a:ext cx="1750817" cy="17508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232" y="1808395"/>
            <a:ext cx="4544667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8452FF4-89E3-4D1B-9927-2DBDC00E58D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67970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Clients use </a:t>
            </a:r>
            <a:r>
              <a:rPr lang="en-US" dirty="0">
                <a:solidFill>
                  <a:schemeClr val="accent1"/>
                </a:solidFill>
              </a:rPr>
              <a:t>Web browser </a:t>
            </a:r>
            <a:r>
              <a:rPr lang="en-US" dirty="0"/>
              <a:t>application to </a:t>
            </a:r>
            <a:r>
              <a:rPr lang="en-US" dirty="0">
                <a:solidFill>
                  <a:schemeClr val="accent1"/>
                </a:solidFill>
              </a:rPr>
              <a:t>request</a:t>
            </a:r>
            <a:r>
              <a:rPr lang="en-US" dirty="0"/>
              <a:t> resources from the </a:t>
            </a:r>
            <a:r>
              <a:rPr lang="en-US" dirty="0">
                <a:solidFill>
                  <a:schemeClr val="accent1"/>
                </a:solidFill>
              </a:rPr>
              <a:t>Web servers </a:t>
            </a:r>
            <a:r>
              <a:rPr lang="en-US" dirty="0"/>
              <a:t>via HTTP</a:t>
            </a:r>
          </a:p>
          <a:p>
            <a:r>
              <a:rPr lang="en-US" dirty="0"/>
              <a:t>Servers </a:t>
            </a:r>
            <a:r>
              <a:rPr lang="en-US" dirty="0">
                <a:solidFill>
                  <a:schemeClr val="accent1"/>
                </a:solidFill>
              </a:rPr>
              <a:t>send</a:t>
            </a:r>
            <a:r>
              <a:rPr lang="en-US" dirty="0"/>
              <a:t> the requested resource as a </a:t>
            </a:r>
            <a:r>
              <a:rPr lang="en-US" dirty="0">
                <a:solidFill>
                  <a:schemeClr val="accent1"/>
                </a:solidFill>
              </a:rPr>
              <a:t>response</a:t>
            </a:r>
          </a:p>
          <a:p>
            <a:r>
              <a:rPr lang="en-US" dirty="0"/>
              <a:t>Web pages are </a:t>
            </a:r>
            <a:r>
              <a:rPr lang="en-US" dirty="0">
                <a:solidFill>
                  <a:schemeClr val="accent1"/>
                </a:solidFill>
              </a:rPr>
              <a:t>resources</a:t>
            </a:r>
            <a:r>
              <a:rPr lang="en-US" dirty="0"/>
              <a:t> in WWW</a:t>
            </a:r>
          </a:p>
          <a:p>
            <a:r>
              <a:rPr lang="en-US" dirty="0"/>
              <a:t>Web sites are </a:t>
            </a:r>
            <a:r>
              <a:rPr lang="en-US" dirty="0">
                <a:solidFill>
                  <a:schemeClr val="accent1"/>
                </a:solidFill>
              </a:rPr>
              <a:t>sets</a:t>
            </a:r>
            <a:r>
              <a:rPr lang="en-US" dirty="0"/>
              <a:t> of Web pages in WWW</a:t>
            </a:r>
          </a:p>
        </p:txBody>
      </p:sp>
      <p:sp>
        <p:nvSpPr>
          <p:cNvPr id="4679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WWW Infrastructure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12" y="4226675"/>
            <a:ext cx="3665466" cy="225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2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7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79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7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site components</a:t>
            </a:r>
            <a:endParaRPr lang="bg-BG" dirty="0"/>
          </a:p>
        </p:txBody>
      </p:sp>
      <p:grpSp>
        <p:nvGrpSpPr>
          <p:cNvPr id="5" name="Group 4"/>
          <p:cNvGrpSpPr/>
          <p:nvPr/>
        </p:nvGrpSpPr>
        <p:grpSpPr>
          <a:xfrm>
            <a:off x="1065212" y="1649432"/>
            <a:ext cx="2819400" cy="990600"/>
            <a:chOff x="4446384" y="1457528"/>
            <a:chExt cx="2943427" cy="1874912"/>
          </a:xfrm>
        </p:grpSpPr>
        <p:sp>
          <p:nvSpPr>
            <p:cNvPr id="6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Home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065212" y="3527561"/>
            <a:ext cx="2819400" cy="990600"/>
            <a:chOff x="4446384" y="1457528"/>
            <a:chExt cx="2943427" cy="1874912"/>
          </a:xfrm>
        </p:grpSpPr>
        <p:sp>
          <p:nvSpPr>
            <p:cNvPr id="11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About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65212" y="5383232"/>
            <a:ext cx="2819400" cy="990600"/>
            <a:chOff x="4446384" y="1457528"/>
            <a:chExt cx="2943427" cy="1874912"/>
          </a:xfrm>
        </p:grpSpPr>
        <p:sp>
          <p:nvSpPr>
            <p:cNvPr id="14" name="Rectangle: Rounded Corners 6"/>
            <p:cNvSpPr/>
            <p:nvPr/>
          </p:nvSpPr>
          <p:spPr>
            <a:xfrm>
              <a:off x="4446384" y="1457528"/>
              <a:ext cx="2943427" cy="1874912"/>
            </a:xfrm>
            <a:prstGeom prst="roundRect">
              <a:avLst>
                <a:gd name="adj" fmla="val 5385"/>
              </a:avLst>
            </a:prstGeom>
            <a:solidFill>
              <a:srgbClr val="F0A22E">
                <a:alpha val="25098"/>
              </a:srgbClr>
            </a:solidFill>
            <a:ln w="57150">
              <a:solidFill>
                <a:srgbClr val="F3CD6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675985" y="1841580"/>
              <a:ext cx="2484226" cy="11068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noProof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onsolas" panose="020B0609020204030204" pitchFamily="49" charset="0"/>
                </a:rPr>
                <a:t>Contacts</a:t>
              </a:r>
            </a:p>
          </p:txBody>
        </p:sp>
      </p:grpSp>
      <p:sp>
        <p:nvSpPr>
          <p:cNvPr id="16" name="Right Bracket 15"/>
          <p:cNvSpPr/>
          <p:nvPr/>
        </p:nvSpPr>
        <p:spPr>
          <a:xfrm>
            <a:off x="6913448" y="1634371"/>
            <a:ext cx="914400" cy="4739461"/>
          </a:xfrm>
          <a:prstGeom prst="rightBracket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: Rounded Corners 6"/>
          <p:cNvSpPr/>
          <p:nvPr/>
        </p:nvSpPr>
        <p:spPr>
          <a:xfrm>
            <a:off x="8774300" y="3253622"/>
            <a:ext cx="2819400" cy="990600"/>
          </a:xfrm>
          <a:prstGeom prst="roundRect">
            <a:avLst>
              <a:gd name="adj" fmla="val 5385"/>
            </a:avLst>
          </a:prstGeom>
          <a:solidFill>
            <a:srgbClr val="F0A22E">
              <a:alpha val="25098"/>
            </a:srgbClr>
          </a:solidFill>
          <a:ln w="57150">
            <a:solidFill>
              <a:srgbClr val="F3CD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4226" y="3456534"/>
            <a:ext cx="23795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noProof="1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</a:rPr>
              <a:t>Web Site</a:t>
            </a:r>
          </a:p>
        </p:txBody>
      </p:sp>
      <p:sp>
        <p:nvSpPr>
          <p:cNvPr id="19" name="AutoShape 25"/>
          <p:cNvSpPr>
            <a:spLocks noChangeArrowheads="1"/>
          </p:cNvSpPr>
          <p:nvPr/>
        </p:nvSpPr>
        <p:spPr bwMode="auto">
          <a:xfrm>
            <a:off x="4265612" y="1130801"/>
            <a:ext cx="2427910" cy="721543"/>
          </a:xfrm>
          <a:prstGeom prst="wedgeRoundRectCallout">
            <a:avLst>
              <a:gd name="adj1" fmla="val -60921"/>
              <a:gd name="adj2" fmla="val 36606"/>
              <a:gd name="adj3" fmla="val 16667"/>
            </a:avLst>
          </a:prstGeom>
          <a:solidFill>
            <a:srgbClr val="663606">
              <a:alpha val="94902"/>
            </a:srgbClr>
          </a:solidFill>
          <a:ln w="19050">
            <a:solidFill>
              <a:srgbClr val="F8D49E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000" b="1" noProof="1">
                <a:solidFill>
                  <a:schemeClr val="tx2"/>
                </a:solidFill>
                <a:latin typeface="Consolas" panose="020B0609020204030204" pitchFamily="49" charset="0"/>
              </a:rPr>
              <a:t>Web Page</a:t>
            </a:r>
          </a:p>
        </p:txBody>
      </p:sp>
    </p:spTree>
    <p:extLst>
      <p:ext uri="{BB962C8B-B14F-4D97-AF65-F5344CB8AC3E}">
        <p14:creationId xmlns:p14="http://schemas.microsoft.com/office/powerpoint/2010/main" val="200876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/>
      <p:bldP spid="19" grpId="0" animBg="1"/>
    </p:bldLst>
  </p:timing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</TotalTime>
  <Words>3637</Words>
  <Application>Microsoft Office PowerPoint</Application>
  <PresentationFormat>Custom</PresentationFormat>
  <Paragraphs>641</Paragraphs>
  <Slides>68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Consolas</vt:lpstr>
      <vt:lpstr>Wingdings</vt:lpstr>
      <vt:lpstr>Wingdings 2</vt:lpstr>
      <vt:lpstr>SoftUni 16x9</vt:lpstr>
      <vt:lpstr>Web Technologies Basics</vt:lpstr>
      <vt:lpstr>Table of Contents</vt:lpstr>
      <vt:lpstr>Have a Question?</vt:lpstr>
      <vt:lpstr>WWW and URL</vt:lpstr>
      <vt:lpstr>What is WWW?</vt:lpstr>
      <vt:lpstr>WWW Structural Components</vt:lpstr>
      <vt:lpstr>WWW Semantic Components</vt:lpstr>
      <vt:lpstr>WWW Infrastructure</vt:lpstr>
      <vt:lpstr>Web site components</vt:lpstr>
      <vt:lpstr>Uniform Resource Locator (URL)</vt:lpstr>
      <vt:lpstr>URL Encoding</vt:lpstr>
      <vt:lpstr>URL – Examples</vt:lpstr>
      <vt:lpstr>What Do the Web Servers Do?</vt:lpstr>
      <vt:lpstr>HTML, XML, JSON, RSS</vt:lpstr>
      <vt:lpstr>HTML</vt:lpstr>
      <vt:lpstr>HTML – Example</vt:lpstr>
      <vt:lpstr>XML</vt:lpstr>
      <vt:lpstr>JSON</vt:lpstr>
      <vt:lpstr>RSS</vt:lpstr>
      <vt:lpstr>RSS – Example</vt:lpstr>
      <vt:lpstr>The HTTP Protocol</vt:lpstr>
      <vt:lpstr>HTTP</vt:lpstr>
      <vt:lpstr>HTTP: Request-Response Protocol</vt:lpstr>
      <vt:lpstr>Example: Hyper Text Transfer Protocol</vt:lpstr>
      <vt:lpstr>HTTP Request Message</vt:lpstr>
      <vt:lpstr>HTTP Request Methods</vt:lpstr>
      <vt:lpstr>HTTP Response Message</vt:lpstr>
      <vt:lpstr>Content-Type and Disposition</vt:lpstr>
      <vt:lpstr>HTTP Response Codes</vt:lpstr>
      <vt:lpstr>HTTP Cookies</vt:lpstr>
      <vt:lpstr>Cookies – Example</vt:lpstr>
      <vt:lpstr>AJAX</vt:lpstr>
      <vt:lpstr>What is AJAX ?</vt:lpstr>
      <vt:lpstr>Web Developer Tools</vt:lpstr>
      <vt:lpstr>HTTP Tools for Developers</vt:lpstr>
      <vt:lpstr>Overview of Node.js</vt:lpstr>
      <vt:lpstr>Overview of Node.js</vt:lpstr>
      <vt:lpstr>Installation</vt:lpstr>
      <vt:lpstr>How to Use</vt:lpstr>
      <vt:lpstr>NPM Packages</vt:lpstr>
      <vt:lpstr>Configuration (package.json)</vt:lpstr>
      <vt:lpstr>IDE Setup</vt:lpstr>
      <vt:lpstr>Configuring Visual Studio Code</vt:lpstr>
      <vt:lpstr>The Event Loop</vt:lpstr>
      <vt:lpstr>The Event Loop</vt:lpstr>
      <vt:lpstr>Stack Execution</vt:lpstr>
      <vt:lpstr>Stack Execution</vt:lpstr>
      <vt:lpstr>Stack Execution</vt:lpstr>
      <vt:lpstr>The Event Loop</vt:lpstr>
      <vt:lpstr>The Event Loop</vt:lpstr>
      <vt:lpstr>The Event Loop</vt:lpstr>
      <vt:lpstr>Asynchronous Code</vt:lpstr>
      <vt:lpstr>Asynchronous Code</vt:lpstr>
      <vt:lpstr>Conventions</vt:lpstr>
      <vt:lpstr>Asynchronous Code in ES6</vt:lpstr>
      <vt:lpstr>Using Modules</vt:lpstr>
      <vt:lpstr>What is a Module?</vt:lpstr>
      <vt:lpstr>How To Use Modules</vt:lpstr>
      <vt:lpstr>Built-in Modules</vt:lpstr>
      <vt:lpstr>Your Modules</vt:lpstr>
      <vt:lpstr>Third-Party Modules</vt:lpstr>
      <vt:lpstr>Node.js Web Server</vt:lpstr>
      <vt:lpstr>What Do the Web Servers Do? (Again)</vt:lpstr>
      <vt:lpstr>A Simple Node.js Web Server</vt:lpstr>
      <vt:lpstr>Summary</vt:lpstr>
      <vt:lpstr>HTTP and Node.js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&amp; Node.js</dc:title>
  <dc:subject>Software Development Course</dc:subject>
  <dc:creator>Software University Foundation</dc:creator>
  <cp:keywords>Expressjs, Software University, SoftUni, programming, coding, software development, education, training, course</cp:keywords>
  <dc:description>Software University Foundation - http://softuni.foundation/</dc:description>
  <cp:lastModifiedBy>Viktor Kostadinov</cp:lastModifiedBy>
  <cp:revision>109</cp:revision>
  <dcterms:created xsi:type="dcterms:W3CDTF">2014-01-02T17:00:34Z</dcterms:created>
  <dcterms:modified xsi:type="dcterms:W3CDTF">2018-05-21T09:43:51Z</dcterms:modified>
  <cp:category>JS, JavaScript, Node, Express, computer programming, programming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